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9"/>
  </p:notesMasterIdLst>
  <p:sldIdLst>
    <p:sldId id="256" r:id="rId2"/>
    <p:sldId id="479" r:id="rId3"/>
    <p:sldId id="471" r:id="rId4"/>
    <p:sldId id="488" r:id="rId5"/>
    <p:sldId id="487" r:id="rId6"/>
    <p:sldId id="492" r:id="rId7"/>
    <p:sldId id="490" r:id="rId8"/>
    <p:sldId id="491" r:id="rId9"/>
    <p:sldId id="489" r:id="rId10"/>
    <p:sldId id="495" r:id="rId11"/>
    <p:sldId id="496" r:id="rId12"/>
    <p:sldId id="497" r:id="rId13"/>
    <p:sldId id="498" r:id="rId14"/>
    <p:sldId id="499" r:id="rId15"/>
    <p:sldId id="501" r:id="rId16"/>
    <p:sldId id="516" r:id="rId17"/>
    <p:sldId id="494" r:id="rId18"/>
    <p:sldId id="493" r:id="rId19"/>
    <p:sldId id="502" r:id="rId20"/>
    <p:sldId id="507" r:id="rId21"/>
    <p:sldId id="503" r:id="rId22"/>
    <p:sldId id="506" r:id="rId23"/>
    <p:sldId id="508" r:id="rId24"/>
    <p:sldId id="509" r:id="rId25"/>
    <p:sldId id="510" r:id="rId26"/>
    <p:sldId id="512" r:id="rId27"/>
    <p:sldId id="511" r:id="rId28"/>
    <p:sldId id="505" r:id="rId29"/>
    <p:sldId id="513" r:id="rId30"/>
    <p:sldId id="504" r:id="rId31"/>
    <p:sldId id="514" r:id="rId32"/>
    <p:sldId id="515" r:id="rId33"/>
    <p:sldId id="429" r:id="rId34"/>
    <p:sldId id="517" r:id="rId35"/>
    <p:sldId id="519" r:id="rId36"/>
    <p:sldId id="518" r:id="rId37"/>
    <p:sldId id="485"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ilip geens" initials="fg" lastIdx="2" clrIdx="0">
    <p:extLst>
      <p:ext uri="{19B8F6BF-5375-455C-9EA6-DF929625EA0E}">
        <p15:presenceInfo xmlns:p15="http://schemas.microsoft.com/office/powerpoint/2012/main" userId="7123bf18c604044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B91AF"/>
    <a:srgbClr val="0C3DDA"/>
    <a:srgbClr val="008000"/>
    <a:srgbClr val="51A5BD"/>
    <a:srgbClr val="2F5597"/>
    <a:srgbClr val="F1F3F4"/>
    <a:srgbClr val="0000FF"/>
    <a:srgbClr val="4848B9"/>
    <a:srgbClr val="800000"/>
    <a:srgbClr val="3190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1AFADD-548D-4448-94AB-93D211137ADA}" v="17" dt="2021-03-14T13:06:54.7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104" d="100"/>
          <a:sy n="104" d="100"/>
        </p:scale>
        <p:origin x="138" y="25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1D1AFADD-548D-4448-94AB-93D211137ADA}"/>
    <pc:docChg chg="modSld">
      <pc:chgData name="filip geens" userId="7123bf18c6040445" providerId="LiveId" clId="{1D1AFADD-548D-4448-94AB-93D211137ADA}" dt="2021-03-14T13:06:54.786" v="16"/>
      <pc:docMkLst>
        <pc:docMk/>
      </pc:docMkLst>
      <pc:sldChg chg="modSp">
        <pc:chgData name="filip geens" userId="7123bf18c6040445" providerId="LiveId" clId="{1D1AFADD-548D-4448-94AB-93D211137ADA}" dt="2021-03-01T16:50:24.534" v="9" actId="20577"/>
        <pc:sldMkLst>
          <pc:docMk/>
          <pc:sldMk cId="2119284525" sldId="471"/>
        </pc:sldMkLst>
        <pc:spChg chg="mod">
          <ac:chgData name="filip geens" userId="7123bf18c6040445" providerId="LiveId" clId="{1D1AFADD-548D-4448-94AB-93D211137ADA}" dt="2021-03-01T16:50:24.534" v="9" actId="20577"/>
          <ac:spMkLst>
            <pc:docMk/>
            <pc:sldMk cId="2119284525" sldId="471"/>
            <ac:spMk id="3" creationId="{D4572BC4-CBD0-4E71-8A6D-BD2E3B6932DB}"/>
          </ac:spMkLst>
        </pc:spChg>
      </pc:sldChg>
      <pc:sldChg chg="modSp modAnim">
        <pc:chgData name="filip geens" userId="7123bf18c6040445" providerId="LiveId" clId="{1D1AFADD-548D-4448-94AB-93D211137ADA}" dt="2021-02-28T18:39:29.065" v="1" actId="6549"/>
        <pc:sldMkLst>
          <pc:docMk/>
          <pc:sldMk cId="2856453586" sldId="488"/>
        </pc:sldMkLst>
        <pc:spChg chg="mod">
          <ac:chgData name="filip geens" userId="7123bf18c6040445" providerId="LiveId" clId="{1D1AFADD-548D-4448-94AB-93D211137ADA}" dt="2021-02-28T18:39:29.065" v="1" actId="6549"/>
          <ac:spMkLst>
            <pc:docMk/>
            <pc:sldMk cId="2856453586" sldId="488"/>
            <ac:spMk id="3" creationId="{D4572BC4-CBD0-4E71-8A6D-BD2E3B6932DB}"/>
          </ac:spMkLst>
        </pc:spChg>
      </pc:sldChg>
      <pc:sldChg chg="modSp modAnim">
        <pc:chgData name="filip geens" userId="7123bf18c6040445" providerId="LiveId" clId="{1D1AFADD-548D-4448-94AB-93D211137ADA}" dt="2021-02-28T18:39:18.952" v="0" actId="6549"/>
        <pc:sldMkLst>
          <pc:docMk/>
          <pc:sldMk cId="785507142" sldId="491"/>
        </pc:sldMkLst>
        <pc:spChg chg="mod">
          <ac:chgData name="filip geens" userId="7123bf18c6040445" providerId="LiveId" clId="{1D1AFADD-548D-4448-94AB-93D211137ADA}" dt="2021-02-28T18:39:18.952" v="0" actId="6549"/>
          <ac:spMkLst>
            <pc:docMk/>
            <pc:sldMk cId="785507142" sldId="491"/>
            <ac:spMk id="3" creationId="{D4572BC4-CBD0-4E71-8A6D-BD2E3B6932DB}"/>
          </ac:spMkLst>
        </pc:spChg>
      </pc:sldChg>
      <pc:sldChg chg="modSp">
        <pc:chgData name="filip geens" userId="7123bf18c6040445" providerId="LiveId" clId="{1D1AFADD-548D-4448-94AB-93D211137ADA}" dt="2021-02-28T22:34:50.542" v="2" actId="6549"/>
        <pc:sldMkLst>
          <pc:docMk/>
          <pc:sldMk cId="2401432691" sldId="497"/>
        </pc:sldMkLst>
        <pc:spChg chg="mod">
          <ac:chgData name="filip geens" userId="7123bf18c6040445" providerId="LiveId" clId="{1D1AFADD-548D-4448-94AB-93D211137ADA}" dt="2021-02-28T22:34:50.542" v="2" actId="6549"/>
          <ac:spMkLst>
            <pc:docMk/>
            <pc:sldMk cId="2401432691" sldId="497"/>
            <ac:spMk id="3" creationId="{D4572BC4-CBD0-4E71-8A6D-BD2E3B6932DB}"/>
          </ac:spMkLst>
        </pc:spChg>
      </pc:sldChg>
      <pc:sldChg chg="modSp modAnim">
        <pc:chgData name="filip geens" userId="7123bf18c6040445" providerId="LiveId" clId="{1D1AFADD-548D-4448-94AB-93D211137ADA}" dt="2021-02-28T22:35:26.548" v="4" actId="5793"/>
        <pc:sldMkLst>
          <pc:docMk/>
          <pc:sldMk cId="484894117" sldId="499"/>
        </pc:sldMkLst>
        <pc:spChg chg="mod">
          <ac:chgData name="filip geens" userId="7123bf18c6040445" providerId="LiveId" clId="{1D1AFADD-548D-4448-94AB-93D211137ADA}" dt="2021-02-28T22:35:26.548" v="4" actId="5793"/>
          <ac:spMkLst>
            <pc:docMk/>
            <pc:sldMk cId="484894117" sldId="499"/>
            <ac:spMk id="3" creationId="{D4572BC4-CBD0-4E71-8A6D-BD2E3B6932DB}"/>
          </ac:spMkLst>
        </pc:spChg>
      </pc:sldChg>
      <pc:sldChg chg="modAnim">
        <pc:chgData name="filip geens" userId="7123bf18c6040445" providerId="LiveId" clId="{1D1AFADD-548D-4448-94AB-93D211137ADA}" dt="2021-03-14T13:06:54.786" v="16"/>
        <pc:sldMkLst>
          <pc:docMk/>
          <pc:sldMk cId="151051145" sldId="511"/>
        </pc:sldMkLst>
      </pc:sldChg>
      <pc:sldChg chg="modSp">
        <pc:chgData name="filip geens" userId="7123bf18c6040445" providerId="LiveId" clId="{1D1AFADD-548D-4448-94AB-93D211137ADA}" dt="2021-02-28T22:36:51.462" v="7" actId="6549"/>
        <pc:sldMkLst>
          <pc:docMk/>
          <pc:sldMk cId="261096100" sldId="515"/>
        </pc:sldMkLst>
        <pc:spChg chg="mod">
          <ac:chgData name="filip geens" userId="7123bf18c6040445" providerId="LiveId" clId="{1D1AFADD-548D-4448-94AB-93D211137ADA}" dt="2021-02-28T22:36:51.462" v="7" actId="6549"/>
          <ac:spMkLst>
            <pc:docMk/>
            <pc:sldMk cId="261096100" sldId="515"/>
            <ac:spMk id="3" creationId="{D4572BC4-CBD0-4E71-8A6D-BD2E3B6932DB}"/>
          </ac:spMkLst>
        </pc:spChg>
      </pc:sldChg>
    </pc:docChg>
  </pc:docChgLst>
</pc:chgInfo>
</file>

<file path=ppt/media/image1.jpeg>
</file>

<file path=ppt/media/image10.jpe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23E455-1A20-4F9D-AB8C-A6908B79F2B5}" type="datetimeFigureOut">
              <a:rPr lang="en-US" smtClean="0"/>
              <a:t>10/14/2024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10/14/2024</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10/14/2024</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10/14/2024</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10/14/2024</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10/14/2024</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10/14/2024</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10/14/2024</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10/14/2024</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10/14/2024</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10/14/2024</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10/14/2024</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10/14/2024</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file:///E:\OneDrive\documenten\Syntra\Demo\AsyncDemo.exe%20demo%208%20-b%20-w%20-!demo"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20" name="Group 19">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24" name="Freeform: Shape 23">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1" name="Group 20">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22" name="Freeform: Shape 21">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835024" y="924878"/>
            <a:ext cx="6929488" cy="845003"/>
          </a:xfrm>
        </p:spPr>
        <p:txBody>
          <a:bodyPr>
            <a:normAutofit fontScale="90000"/>
          </a:bodyPr>
          <a:lstStyle/>
          <a:p>
            <a:pPr algn="l"/>
            <a:br>
              <a:rPr lang="nl-BE" sz="6100" dirty="0">
                <a:solidFill>
                  <a:schemeClr val="bg1"/>
                </a:solidFill>
              </a:rPr>
            </a:br>
            <a:r>
              <a:rPr lang="nl-BE" sz="2800" dirty="0">
                <a:solidFill>
                  <a:schemeClr val="bg1"/>
                </a:solidFill>
              </a:rPr>
              <a:t>Programmeren in C# </a:t>
            </a:r>
            <a:endParaRPr lang="nl-BE" sz="6100" dirty="0">
              <a:solidFill>
                <a:schemeClr val="bg1"/>
              </a:solidFill>
            </a:endParaRPr>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835024" y="2668924"/>
            <a:ext cx="9581595" cy="1012778"/>
          </a:xfrm>
        </p:spPr>
        <p:txBody>
          <a:bodyPr>
            <a:normAutofit/>
          </a:bodyPr>
          <a:lstStyle/>
          <a:p>
            <a:pPr algn="l"/>
            <a:r>
              <a:rPr lang="nl-BE" sz="4000" dirty="0">
                <a:solidFill>
                  <a:schemeClr val="bg1"/>
                </a:solidFill>
              </a:rPr>
              <a:t>Asynchroon programmeren &amp; </a:t>
            </a:r>
            <a:r>
              <a:rPr lang="en-US" sz="4000" dirty="0">
                <a:solidFill>
                  <a:schemeClr val="bg1"/>
                </a:solidFill>
              </a:rPr>
              <a:t>Concurrency</a:t>
            </a:r>
          </a:p>
        </p:txBody>
      </p:sp>
    </p:spTree>
    <p:extLst>
      <p:ext uri="{BB962C8B-B14F-4D97-AF65-F5344CB8AC3E}">
        <p14:creationId xmlns:p14="http://schemas.microsoft.com/office/powerpoint/2010/main" val="1631746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241701"/>
            <a:ext cx="11379741"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1035906"/>
            <a:ext cx="11050623" cy="5331338"/>
          </a:xfrm>
        </p:spPr>
        <p:txBody>
          <a:bodyPr>
            <a:normAutofit/>
          </a:bodyPr>
          <a:lstStyle/>
          <a:p>
            <a:r>
              <a:rPr lang="nl-BE" dirty="0"/>
              <a:t>We kunnen referenties naar gedeelde velden beschermen door een exclusieve </a:t>
            </a:r>
            <a:r>
              <a:rPr lang="nl-BE" dirty="0" err="1"/>
              <a:t>lock</a:t>
            </a:r>
            <a:r>
              <a:rPr lang="nl-BE" dirty="0"/>
              <a:t> te gebruiken.</a:t>
            </a:r>
          </a:p>
          <a:p>
            <a:r>
              <a:rPr lang="nl-BE" dirty="0"/>
              <a:t>Zolang de operatie op dit veld duurt, moet een andere thread wachten tot het veld terug wordt vrijgegeven.</a:t>
            </a:r>
          </a:p>
          <a:p>
            <a:r>
              <a:rPr lang="nl-BE" dirty="0"/>
              <a:t>We kunnen dit doen met het </a:t>
            </a:r>
            <a:r>
              <a:rPr lang="nl-BE" dirty="0" err="1"/>
              <a:t>keyword</a:t>
            </a:r>
            <a:r>
              <a:rPr lang="nl-BE" dirty="0"/>
              <a:t> </a:t>
            </a:r>
            <a:r>
              <a:rPr lang="nl-BE" b="1" dirty="0" err="1"/>
              <a:t>lock</a:t>
            </a:r>
            <a:r>
              <a:rPr lang="nl-BE" dirty="0"/>
              <a:t> en met behulp van een neutraal object:</a:t>
            </a:r>
          </a:p>
          <a:p>
            <a:pPr marL="914400" lvl="2" indent="0">
              <a:buNone/>
            </a:pPr>
            <a:r>
              <a:rPr lang="en-US" sz="1700" dirty="0">
                <a:solidFill>
                  <a:srgbClr val="0000FF"/>
                </a:solidFill>
                <a:latin typeface="Consolas" panose="020B0609020204030204" pitchFamily="49" charset="0"/>
              </a:rPr>
              <a:t>public</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class</a:t>
            </a:r>
            <a:r>
              <a:rPr lang="en-US" sz="1700" dirty="0">
                <a:solidFill>
                  <a:srgbClr val="000000"/>
                </a:solidFill>
                <a:latin typeface="Consolas" panose="020B0609020204030204" pitchFamily="49" charset="0"/>
              </a:rPr>
              <a:t> </a:t>
            </a:r>
            <a:r>
              <a:rPr lang="en-US" sz="1700" dirty="0" err="1">
                <a:solidFill>
                  <a:srgbClr val="2B91AF"/>
                </a:solidFill>
                <a:latin typeface="Consolas" panose="020B0609020204030204" pitchFamily="49" charset="0"/>
              </a:rPr>
              <a:t>AsyncDemo</a:t>
            </a: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a:t>
            </a:r>
            <a:r>
              <a:rPr lang="en-US" sz="1700" dirty="0" err="1">
                <a:solidFill>
                  <a:srgbClr val="0000FF"/>
                </a:solidFill>
                <a:latin typeface="Consolas" panose="020B0609020204030204" pitchFamily="49" charset="0"/>
              </a:rPr>
              <a:t>readonly</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object</a:t>
            </a:r>
            <a:r>
              <a:rPr lang="en-US" sz="1700" dirty="0">
                <a:solidFill>
                  <a:srgbClr val="000000"/>
                </a:solidFill>
                <a:latin typeface="Consolas" panose="020B0609020204030204" pitchFamily="49" charset="0"/>
              </a:rPr>
              <a:t> _</a:t>
            </a:r>
            <a:r>
              <a:rPr lang="en-US" sz="1700" dirty="0" err="1">
                <a:solidFill>
                  <a:srgbClr val="000000"/>
                </a:solidFill>
                <a:latin typeface="Consolas" panose="020B0609020204030204" pitchFamily="49" charset="0"/>
              </a:rPr>
              <a:t>lockObj</a:t>
            </a:r>
            <a:r>
              <a:rPr lang="en-US" sz="1700" dirty="0">
                <a:solidFill>
                  <a:srgbClr val="000000"/>
                </a:solidFill>
                <a:latin typeface="Consolas" panose="020B0609020204030204" pitchFamily="49" charset="0"/>
              </a:rPr>
              <a:t> = </a:t>
            </a:r>
            <a:r>
              <a:rPr lang="en-US" sz="1700" dirty="0">
                <a:solidFill>
                  <a:srgbClr val="0000FF"/>
                </a:solidFill>
                <a:latin typeface="Consolas" panose="020B0609020204030204" pitchFamily="49" charset="0"/>
              </a:rPr>
              <a:t>new</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object</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string</a:t>
            </a:r>
            <a:r>
              <a:rPr lang="en-US" sz="1700" dirty="0">
                <a:solidFill>
                  <a:srgbClr val="000000"/>
                </a:solidFill>
                <a:latin typeface="Consolas" panose="020B0609020204030204" pitchFamily="49" charset="0"/>
              </a:rPr>
              <a:t> _shared = </a:t>
            </a:r>
            <a:r>
              <a:rPr lang="en-US" sz="1700" dirty="0">
                <a:solidFill>
                  <a:srgbClr val="A31515"/>
                </a:solidFill>
                <a:latin typeface="Consolas" panose="020B0609020204030204" pitchFamily="49" charset="0"/>
              </a:rPr>
              <a:t>""</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public</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void</a:t>
            </a:r>
            <a:r>
              <a:rPr lang="en-US" sz="1700" dirty="0">
                <a:solidFill>
                  <a:srgbClr val="000000"/>
                </a:solidFill>
                <a:latin typeface="Consolas" panose="020B0609020204030204" pitchFamily="49" charset="0"/>
              </a:rPr>
              <a:t> Run() {</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lock</a:t>
            </a:r>
            <a:r>
              <a:rPr lang="en-US" sz="1700" dirty="0">
                <a:solidFill>
                  <a:srgbClr val="000000"/>
                </a:solidFill>
                <a:latin typeface="Consolas" panose="020B0609020204030204" pitchFamily="49" charset="0"/>
              </a:rPr>
              <a:t>(_</a:t>
            </a:r>
            <a:r>
              <a:rPr lang="en-US" sz="1700" dirty="0" err="1">
                <a:solidFill>
                  <a:srgbClr val="000000"/>
                </a:solidFill>
                <a:latin typeface="Consolas" panose="020B0609020204030204" pitchFamily="49" charset="0"/>
              </a:rPr>
              <a:t>lockObj</a:t>
            </a: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_shared += </a:t>
            </a:r>
            <a:r>
              <a:rPr lang="en-US" sz="1700" dirty="0">
                <a:solidFill>
                  <a:srgbClr val="A31515"/>
                </a:solidFill>
                <a:latin typeface="Consolas" panose="020B0609020204030204" pitchFamily="49" charset="0"/>
              </a:rPr>
              <a:t>"some text"</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a:t>
            </a:r>
            <a:endParaRPr lang="nl-BE" sz="1700" dirty="0"/>
          </a:p>
        </p:txBody>
      </p:sp>
    </p:spTree>
    <p:extLst>
      <p:ext uri="{BB962C8B-B14F-4D97-AF65-F5344CB8AC3E}">
        <p14:creationId xmlns:p14="http://schemas.microsoft.com/office/powerpoint/2010/main" val="11297063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241701"/>
            <a:ext cx="11379741"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1035906"/>
            <a:ext cx="11050623" cy="5331338"/>
          </a:xfrm>
        </p:spPr>
        <p:txBody>
          <a:bodyPr>
            <a:normAutofit/>
          </a:bodyPr>
          <a:lstStyle/>
          <a:p>
            <a:r>
              <a:rPr lang="nl-BE" dirty="0"/>
              <a:t>Werken met parameters is mogelijk door de waarde door te geven met de startfunctie.</a:t>
            </a:r>
          </a:p>
          <a:p>
            <a:pPr lvl="1"/>
            <a:r>
              <a:rPr lang="nl-BE" dirty="0"/>
              <a:t>De functie dient dan een object parameter te declareren en te casten naar het verwachte type.</a:t>
            </a:r>
          </a:p>
          <a:p>
            <a:pPr lvl="1"/>
            <a:r>
              <a:rPr lang="nl-BE" dirty="0"/>
              <a:t>Er kan maar 1 parameter doorgegeven worden in de aanroep</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Main() {</a:t>
            </a:r>
          </a:p>
          <a:p>
            <a:pPr marL="914400" lvl="2" indent="0">
              <a:buNone/>
            </a:pP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Thread</a:t>
            </a:r>
            <a:r>
              <a:rPr lang="en-US" sz="1600" dirty="0">
                <a:solidFill>
                  <a:srgbClr val="000000"/>
                </a:solidFill>
                <a:latin typeface="Consolas" panose="020B0609020204030204" pitchFamily="49" charset="0"/>
              </a:rPr>
              <a:t> 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Thread(Run);</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t.Start</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"Hallo </a:t>
            </a:r>
            <a:r>
              <a:rPr lang="en-US" sz="1600" dirty="0" err="1">
                <a:solidFill>
                  <a:srgbClr val="A31515"/>
                </a:solidFill>
                <a:latin typeface="Consolas" panose="020B0609020204030204" pitchFamily="49" charset="0"/>
              </a:rPr>
              <a:t>Wereld</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Run(</a:t>
            </a:r>
            <a:r>
              <a:rPr lang="en-US" sz="1600" dirty="0">
                <a:solidFill>
                  <a:srgbClr val="0000FF"/>
                </a:solidFill>
                <a:latin typeface="Consolas" panose="020B0609020204030204" pitchFamily="49" charset="0"/>
              </a:rPr>
              <a:t>object</a:t>
            </a:r>
            <a:r>
              <a:rPr lang="en-US" sz="1600" dirty="0">
                <a:solidFill>
                  <a:srgbClr val="000000"/>
                </a:solidFill>
                <a:latin typeface="Consolas" panose="020B0609020204030204" pitchFamily="49" charset="0"/>
              </a:rPr>
              <a:t> p)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str = p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Console.Write</a:t>
            </a:r>
            <a:r>
              <a:rPr lang="en-US" sz="1600" dirty="0">
                <a:solidFill>
                  <a:srgbClr val="000000"/>
                </a:solidFill>
                <a:latin typeface="Consolas" panose="020B0609020204030204" pitchFamily="49" charset="0"/>
              </a:rPr>
              <a:t>(str);</a:t>
            </a:r>
          </a:p>
          <a:p>
            <a:pPr marL="914400" lvl="2" indent="0">
              <a:buNone/>
            </a:pPr>
            <a:r>
              <a:rPr lang="en-US" sz="1600" dirty="0">
                <a:solidFill>
                  <a:srgbClr val="000000"/>
                </a:solidFill>
                <a:latin typeface="Consolas" panose="020B0609020204030204" pitchFamily="49" charset="0"/>
              </a:rPr>
              <a:t>}</a:t>
            </a:r>
            <a:endParaRPr lang="nl-BE" sz="1600" dirty="0"/>
          </a:p>
          <a:p>
            <a:r>
              <a:rPr lang="nl-BE" dirty="0"/>
              <a:t>Indien we meerdere parameters wensen te gebruiken, kunnen we klassen of een array van waarden gebruiken.</a:t>
            </a:r>
          </a:p>
        </p:txBody>
      </p:sp>
    </p:spTree>
    <p:extLst>
      <p:ext uri="{BB962C8B-B14F-4D97-AF65-F5344CB8AC3E}">
        <p14:creationId xmlns:p14="http://schemas.microsoft.com/office/powerpoint/2010/main" val="19144685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241701"/>
            <a:ext cx="11379741"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1035906"/>
            <a:ext cx="11050623" cy="5754000"/>
          </a:xfrm>
        </p:spPr>
        <p:txBody>
          <a:bodyPr>
            <a:normAutofit lnSpcReduction="10000"/>
          </a:bodyPr>
          <a:lstStyle/>
          <a:p>
            <a:r>
              <a:rPr lang="nl-BE" dirty="0"/>
              <a:t>Het is ook mogelijk om </a:t>
            </a:r>
            <a:r>
              <a:rPr lang="nl-BE" dirty="0" err="1"/>
              <a:t>threads</a:t>
            </a:r>
            <a:r>
              <a:rPr lang="nl-BE" dirty="0"/>
              <a:t> te creëren met </a:t>
            </a:r>
            <a:r>
              <a:rPr lang="nl-BE" dirty="0" err="1"/>
              <a:t>Lambda</a:t>
            </a:r>
            <a:r>
              <a:rPr lang="nl-BE" dirty="0"/>
              <a:t> expressies.</a:t>
            </a:r>
          </a:p>
          <a:p>
            <a:r>
              <a:rPr lang="nl-BE" dirty="0" err="1"/>
              <a:t>Lambda</a:t>
            </a:r>
            <a:r>
              <a:rPr lang="nl-BE" dirty="0"/>
              <a:t> expressies maken het mogelijk om data over te brengen naar de thread zonder </a:t>
            </a:r>
            <a:r>
              <a:rPr lang="nl-BE" dirty="0" err="1"/>
              <a:t>limitaties</a:t>
            </a:r>
            <a:r>
              <a:rPr lang="nl-BE" dirty="0"/>
              <a:t> van 1 enkel object.</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Main(</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txt = </a:t>
            </a:r>
            <a:r>
              <a:rPr lang="en-US" sz="1600" dirty="0">
                <a:solidFill>
                  <a:srgbClr val="A31515"/>
                </a:solidFill>
                <a:latin typeface="Consolas" panose="020B0609020204030204" pitchFamily="49" charset="0"/>
              </a:rPr>
              <a:t>"loop = "</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a:t>
            </a:r>
            <a:r>
              <a:rPr lang="en-US" sz="1600" dirty="0">
                <a:solidFill>
                  <a:srgbClr val="000000"/>
                </a:solidFill>
                <a:latin typeface="Consolas" panose="020B0609020204030204" pitchFamily="49" charset="0"/>
              </a:rPr>
              <a:t> = 0;I &lt; x ; </a:t>
            </a:r>
            <a:r>
              <a:rPr lang="en-US" sz="1600" dirty="0" err="1">
                <a:solidFill>
                  <a:srgbClr val="000000"/>
                </a:solidFill>
                <a:latin typeface="Consolas" panose="020B0609020204030204" pitchFamily="49" charset="0"/>
              </a:rPr>
              <a:t>i</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Thread</a:t>
            </a:r>
            <a:r>
              <a:rPr lang="en-US" sz="1600" dirty="0">
                <a:solidFill>
                  <a:srgbClr val="000000"/>
                </a:solidFill>
                <a:latin typeface="Consolas" panose="020B0609020204030204" pitchFamily="49" charset="0"/>
              </a:rPr>
              <a:t>(() =&gt; </a:t>
            </a:r>
            <a:r>
              <a:rPr lang="en-US" sz="1600" dirty="0" err="1">
                <a:solidFill>
                  <a:srgbClr val="000000"/>
                </a:solidFill>
                <a:latin typeface="Consolas" panose="020B0609020204030204" pitchFamily="49" charset="0"/>
              </a:rPr>
              <a:t>Console.WriteLine</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{txt}</a:t>
            </a:r>
            <a:r>
              <a:rPr lang="en-US" sz="1600" dirty="0">
                <a:solidFill>
                  <a:srgbClr val="A31515"/>
                </a:solidFill>
                <a:latin typeface="Consolas" panose="020B0609020204030204" pitchFamily="49" charset="0"/>
              </a:rPr>
              <a:t> = </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i</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)).Start();</a:t>
            </a:r>
          </a:p>
          <a:p>
            <a:pPr marL="914400" lvl="2" indent="0">
              <a:buNone/>
            </a:pP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nl-BE" sz="1600" dirty="0"/>
          </a:p>
          <a:p>
            <a:r>
              <a:rPr lang="nl-BE" dirty="0"/>
              <a:t>In vorige code schuilt echter een verrassend gevaar. Omdat de </a:t>
            </a:r>
            <a:r>
              <a:rPr lang="nl-BE" dirty="0" err="1"/>
              <a:t>for</a:t>
            </a:r>
            <a:r>
              <a:rPr lang="nl-BE" dirty="0"/>
              <a:t> loop op een andere thread werkt, kan deze van waarde veranderen tijdens de uitvoering wat soms voor onverwachtse effecten zorgt.</a:t>
            </a:r>
          </a:p>
          <a:p>
            <a:r>
              <a:rPr lang="nl-BE" dirty="0"/>
              <a:t>De oplossing hiervoor is om met </a:t>
            </a:r>
            <a:r>
              <a:rPr lang="nl-BE" dirty="0" err="1"/>
              <a:t>captured</a:t>
            </a:r>
            <a:r>
              <a:rPr lang="nl-BE" dirty="0"/>
              <a:t> variables te werken. </a:t>
            </a:r>
          </a:p>
          <a:p>
            <a:pPr lvl="1"/>
            <a:r>
              <a:rPr lang="nl-BE" dirty="0"/>
              <a:t>Hierbij gaan we binnen de </a:t>
            </a:r>
            <a:r>
              <a:rPr lang="nl-BE" dirty="0" err="1"/>
              <a:t>for</a:t>
            </a:r>
            <a:r>
              <a:rPr lang="nl-BE" dirty="0"/>
              <a:t> loop een lokale </a:t>
            </a:r>
            <a:r>
              <a:rPr lang="nl-BE" dirty="0" err="1"/>
              <a:t>variable</a:t>
            </a:r>
            <a:r>
              <a:rPr lang="nl-BE" dirty="0"/>
              <a:t> aanmaken waar we de i aan toekennen. De compiler kan in dit geval ervoor zorgen dat de lokale variabele steeds goed wordt doorgegeven aan de Lambda.  </a:t>
            </a:r>
          </a:p>
        </p:txBody>
      </p:sp>
    </p:spTree>
    <p:extLst>
      <p:ext uri="{BB962C8B-B14F-4D97-AF65-F5344CB8AC3E}">
        <p14:creationId xmlns:p14="http://schemas.microsoft.com/office/powerpoint/2010/main" val="2401432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32295" y="0"/>
            <a:ext cx="11050623" cy="794204"/>
          </a:xfrm>
        </p:spPr>
        <p:txBody>
          <a:bodyPr/>
          <a:lstStyle/>
          <a:p>
            <a:r>
              <a:rPr lang="nl-BE" dirty="0"/>
              <a:t>Fout handeling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50197" y="794204"/>
            <a:ext cx="11546732" cy="5878969"/>
          </a:xfrm>
        </p:spPr>
        <p:txBody>
          <a:bodyPr>
            <a:normAutofit/>
          </a:bodyPr>
          <a:lstStyle/>
          <a:p>
            <a:r>
              <a:rPr lang="nl-BE" dirty="0"/>
              <a:t>Bestaande </a:t>
            </a:r>
            <a:r>
              <a:rPr lang="nl-BE" dirty="0" err="1"/>
              <a:t>try</a:t>
            </a:r>
            <a:r>
              <a:rPr lang="nl-BE" dirty="0"/>
              <a:t> catch blokken rond </a:t>
            </a:r>
            <a:r>
              <a:rPr lang="nl-BE" dirty="0" err="1"/>
              <a:t>threads</a:t>
            </a:r>
            <a:r>
              <a:rPr lang="nl-BE" dirty="0"/>
              <a:t> hebben geen enkel effect als er zich een fout voordoet tijdens de uitvoering van een functie binnen een thread. </a:t>
            </a:r>
          </a:p>
          <a:p>
            <a:r>
              <a:rPr lang="nl-BE" dirty="0"/>
              <a:t>De thread beschikt over een aparte uitvoeringsomgeving met een eigen lokale stack.</a:t>
            </a:r>
          </a:p>
          <a:p>
            <a:r>
              <a:rPr lang="nl-BE" dirty="0"/>
              <a:t>Daarom moet elke functie die asynchroon in een thread wordt uitgevoerd een eigen </a:t>
            </a:r>
            <a:r>
              <a:rPr lang="nl-BE" dirty="0" err="1"/>
              <a:t>try</a:t>
            </a:r>
            <a:r>
              <a:rPr lang="nl-BE" dirty="0"/>
              <a:t> catch blok bevatten en een eigen fout behandeling.</a:t>
            </a:r>
          </a:p>
          <a:p>
            <a:r>
              <a:rPr lang="nl-BE" dirty="0"/>
              <a:t>Indien een </a:t>
            </a:r>
            <a:r>
              <a:rPr lang="nl-BE" dirty="0" err="1"/>
              <a:t>exception</a:t>
            </a:r>
            <a:r>
              <a:rPr lang="nl-BE" dirty="0"/>
              <a:t> niet wordt opgevangen zal heel de </a:t>
            </a:r>
            <a:r>
              <a:rPr lang="nl-BE" dirty="0" err="1"/>
              <a:t>aplicatie</a:t>
            </a:r>
            <a:r>
              <a:rPr lang="nl-BE" dirty="0"/>
              <a:t> </a:t>
            </a:r>
            <a:r>
              <a:rPr lang="nl-BE" dirty="0" err="1"/>
              <a:t>crashen!</a:t>
            </a:r>
            <a:r>
              <a:rPr lang="nl-BE" sz="1800" dirty="0" err="1">
                <a:hlinkClick r:id="rId2" action="ppaction://program"/>
              </a:rPr>
              <a:t>Voorbeeld</a:t>
            </a:r>
            <a:endParaRPr lang="nl-BE" sz="1800" dirty="0"/>
          </a:p>
          <a:p>
            <a:pPr marL="914400" lvl="2" indent="0">
              <a:buNone/>
            </a:pPr>
            <a:r>
              <a:rPr lang="en-US" sz="1600" dirty="0">
                <a:solidFill>
                  <a:srgbClr val="0000FF"/>
                </a:solidFill>
                <a:latin typeface="Consolas" panose="020B0609020204030204" pitchFamily="49" charset="0"/>
              </a:rPr>
              <a:t>private</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CrashDemo</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try</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Thread</a:t>
            </a:r>
            <a:r>
              <a:rPr lang="en-US" sz="1600" dirty="0">
                <a:solidFill>
                  <a:srgbClr val="000000"/>
                </a:solidFill>
                <a:latin typeface="Consolas" panose="020B0609020204030204" pitchFamily="49" charset="0"/>
              </a:rPr>
              <a:t>(() =&gt; {  a = </a:t>
            </a:r>
            <a:r>
              <a:rPr lang="en-US" sz="1600" dirty="0" err="1">
                <a:solidFill>
                  <a:srgbClr val="000000"/>
                </a:solidFill>
                <a:latin typeface="Consolas" panose="020B0609020204030204" pitchFamily="49" charset="0"/>
              </a:rPr>
              <a:t>a.ToLower</a:t>
            </a:r>
            <a:r>
              <a:rPr lang="en-US" sz="1600" dirty="0">
                <a:solidFill>
                  <a:srgbClr val="000000"/>
                </a:solidFill>
                <a:latin typeface="Consolas" panose="020B0609020204030204" pitchFamily="49" charset="0"/>
              </a:rPr>
              <a:t>(); }).Start();</a:t>
            </a:r>
          </a:p>
          <a:p>
            <a:pPr marL="914400" lvl="2" indent="0">
              <a:buNone/>
            </a:pP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catch</a:t>
            </a:r>
            <a:r>
              <a:rPr lang="en-US" sz="1600" dirty="0">
                <a:solidFill>
                  <a:srgbClr val="000000"/>
                </a:solidFill>
                <a:latin typeface="Consolas" panose="020B0609020204030204" pitchFamily="49" charset="0"/>
              </a:rPr>
              <a:t>(</a:t>
            </a:r>
            <a:r>
              <a:rPr lang="en-US" sz="1600" dirty="0">
                <a:solidFill>
                  <a:srgbClr val="2B91AF"/>
                </a:solidFill>
                <a:latin typeface="Consolas" panose="020B0609020204030204" pitchFamily="49" charset="0"/>
              </a:rPr>
              <a:t>Exception</a:t>
            </a:r>
            <a:r>
              <a:rPr lang="en-US" sz="1600" dirty="0">
                <a:solidFill>
                  <a:srgbClr val="000000"/>
                </a:solidFill>
                <a:latin typeface="Consolas" panose="020B0609020204030204" pitchFamily="49" charset="0"/>
              </a:rPr>
              <a:t> ex) { </a:t>
            </a:r>
            <a:r>
              <a:rPr lang="en-US" sz="1600" dirty="0" err="1">
                <a:solidFill>
                  <a:srgbClr val="000000"/>
                </a:solidFill>
                <a:latin typeface="Consolas" panose="020B0609020204030204" pitchFamily="49" charset="0"/>
              </a:rPr>
              <a:t>Console.WriteLine</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"Error!"</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nl-BE" sz="1600" dirty="0"/>
          </a:p>
        </p:txBody>
      </p:sp>
    </p:spTree>
    <p:extLst>
      <p:ext uri="{BB962C8B-B14F-4D97-AF65-F5344CB8AC3E}">
        <p14:creationId xmlns:p14="http://schemas.microsoft.com/office/powerpoint/2010/main" val="3144309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241701"/>
            <a:ext cx="11379741" cy="794204"/>
          </a:xfrm>
        </p:spPr>
        <p:txBody>
          <a:bodyPr/>
          <a:lstStyle/>
          <a:p>
            <a:r>
              <a:rPr lang="nl-BE" dirty="0" err="1"/>
              <a:t>Threads</a:t>
            </a:r>
            <a:r>
              <a:rPr lang="nl-BE" dirty="0"/>
              <a:t> in een grafische omgeving</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1035906"/>
            <a:ext cx="11050623" cy="5331338"/>
          </a:xfrm>
        </p:spPr>
        <p:txBody>
          <a:bodyPr>
            <a:normAutofit/>
          </a:bodyPr>
          <a:lstStyle/>
          <a:p>
            <a:r>
              <a:rPr lang="nl-BE" dirty="0"/>
              <a:t>Zowel WPF als Windows Forms werken met een </a:t>
            </a:r>
            <a:r>
              <a:rPr lang="nl-BE" dirty="0" err="1"/>
              <a:t>threading</a:t>
            </a:r>
            <a:r>
              <a:rPr lang="nl-BE" dirty="0"/>
              <a:t> model waarbij het enkel mogelijk is om grafische elementen aan te spreken vanuit de applicatie thread.</a:t>
            </a:r>
          </a:p>
          <a:p>
            <a:r>
              <a:rPr lang="nl-BE" dirty="0"/>
              <a:t>Indien we een waarde willen doorgeven vanuit een andere thread als de </a:t>
            </a:r>
            <a:r>
              <a:rPr lang="nl-BE" dirty="0" err="1"/>
              <a:t>main</a:t>
            </a:r>
            <a:r>
              <a:rPr lang="nl-BE" dirty="0"/>
              <a:t> thread moeten we hiervoor de waarde forwarden naar de </a:t>
            </a:r>
            <a:r>
              <a:rPr lang="nl-BE" dirty="0" err="1"/>
              <a:t>main</a:t>
            </a:r>
            <a:r>
              <a:rPr lang="nl-BE" dirty="0"/>
              <a:t> thread. Dit noemt met </a:t>
            </a:r>
            <a:r>
              <a:rPr lang="en-US" dirty="0"/>
              <a:t>marshalling</a:t>
            </a:r>
            <a:r>
              <a:rPr lang="nl-BE" dirty="0"/>
              <a:t>.</a:t>
            </a:r>
          </a:p>
          <a:p>
            <a:r>
              <a:rPr lang="nl-BE" dirty="0"/>
              <a:t>De waarde forwarden naar de UI thread:</a:t>
            </a:r>
          </a:p>
          <a:p>
            <a:pPr lvl="1"/>
            <a:r>
              <a:rPr lang="nl-BE" dirty="0"/>
              <a:t>Bij WPF gebruiken we </a:t>
            </a:r>
            <a:r>
              <a:rPr lang="nl-BE" dirty="0" err="1"/>
              <a:t>BeginInvoke</a:t>
            </a:r>
            <a:r>
              <a:rPr lang="nl-BE" dirty="0"/>
              <a:t> of </a:t>
            </a:r>
            <a:r>
              <a:rPr lang="nl-BE" dirty="0" err="1"/>
              <a:t>Invoke</a:t>
            </a:r>
            <a:r>
              <a:rPr lang="nl-BE" dirty="0"/>
              <a:t> op het </a:t>
            </a:r>
            <a:r>
              <a:rPr lang="nl-BE" dirty="0" err="1"/>
              <a:t>Dispatcher</a:t>
            </a:r>
            <a:r>
              <a:rPr lang="nl-BE" dirty="0"/>
              <a:t> object van het element.</a:t>
            </a:r>
          </a:p>
          <a:p>
            <a:pPr lvl="1"/>
            <a:r>
              <a:rPr lang="nl-BE" dirty="0"/>
              <a:t>Bij Windows Forms gebruiken we tevens </a:t>
            </a:r>
            <a:r>
              <a:rPr lang="nl-BE" dirty="0" err="1"/>
              <a:t>BeginInvoke</a:t>
            </a:r>
            <a:r>
              <a:rPr lang="nl-BE" dirty="0"/>
              <a:t> of </a:t>
            </a:r>
            <a:r>
              <a:rPr lang="nl-BE" dirty="0" err="1"/>
              <a:t>Invoke</a:t>
            </a:r>
            <a:r>
              <a:rPr lang="nl-BE" dirty="0"/>
              <a:t> op de control.</a:t>
            </a:r>
          </a:p>
          <a:p>
            <a:pPr marL="457200" lvl="1" indent="0">
              <a:buNone/>
            </a:pPr>
            <a:endParaRPr lang="nl-BE" dirty="0"/>
          </a:p>
        </p:txBody>
      </p:sp>
    </p:spTree>
    <p:extLst>
      <p:ext uri="{BB962C8B-B14F-4D97-AF65-F5344CB8AC3E}">
        <p14:creationId xmlns:p14="http://schemas.microsoft.com/office/powerpoint/2010/main" val="484894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241701"/>
            <a:ext cx="11379741" cy="794204"/>
          </a:xfrm>
        </p:spPr>
        <p:txBody>
          <a:bodyPr/>
          <a:lstStyle/>
          <a:p>
            <a:r>
              <a:rPr lang="nl-BE" dirty="0" err="1"/>
              <a:t>Threads</a:t>
            </a:r>
            <a:r>
              <a:rPr lang="nl-BE" dirty="0"/>
              <a:t> in een grafische omgeving</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1035906"/>
            <a:ext cx="11050623" cy="5331338"/>
          </a:xfrm>
        </p:spPr>
        <p:txBody>
          <a:bodyPr>
            <a:normAutofit/>
          </a:bodyPr>
          <a:lstStyle/>
          <a:p>
            <a:r>
              <a:rPr lang="nl-BE" dirty="0"/>
              <a:t>Een andere mogelijkheid is om </a:t>
            </a:r>
            <a:r>
              <a:rPr lang="nl-BE" dirty="0" err="1"/>
              <a:t>SychronizationContext</a:t>
            </a:r>
            <a:r>
              <a:rPr lang="nl-BE" dirty="0"/>
              <a:t> te gebruiken.</a:t>
            </a:r>
          </a:p>
          <a:p>
            <a:r>
              <a:rPr lang="nl-BE" dirty="0"/>
              <a:t>We initialiseren de context bij het starten van de applicatie.</a:t>
            </a:r>
          </a:p>
          <a:p>
            <a:r>
              <a:rPr lang="nl-BE" dirty="0"/>
              <a:t>Later kunnen we op de </a:t>
            </a:r>
            <a:r>
              <a:rPr lang="nl-BE" dirty="0" err="1"/>
              <a:t>SychronizationContext</a:t>
            </a:r>
            <a:r>
              <a:rPr lang="nl-BE" dirty="0"/>
              <a:t> referentie de functie Post gebruiken om de data over te brengen.</a:t>
            </a:r>
          </a:p>
          <a:p>
            <a:endParaRPr lang="nl-BE" dirty="0"/>
          </a:p>
          <a:p>
            <a:pPr marL="914400" lvl="2" indent="0">
              <a:buNone/>
            </a:pPr>
            <a:r>
              <a:rPr lang="en-US" sz="1600" dirty="0">
                <a:solidFill>
                  <a:srgbClr val="0000FF"/>
                </a:solidFill>
                <a:latin typeface="Consolas" panose="020B0609020204030204" pitchFamily="49" charset="0"/>
              </a:rPr>
              <a:t>protected</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SynchronizationContext</a:t>
            </a:r>
            <a:r>
              <a:rPr lang="en-US" sz="1600" dirty="0">
                <a:solidFill>
                  <a:srgbClr val="000000"/>
                </a:solidFill>
                <a:latin typeface="Consolas" panose="020B0609020204030204" pitchFamily="49" charset="0"/>
              </a:rPr>
              <a:t> _</a:t>
            </a:r>
            <a:r>
              <a:rPr lang="en-US" sz="1600" dirty="0" err="1">
                <a:solidFill>
                  <a:srgbClr val="000000"/>
                </a:solidFill>
                <a:latin typeface="Consolas" panose="020B0609020204030204" pitchFamily="49" charset="0"/>
              </a:rPr>
              <a:t>mainThread</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a:t>
            </a:r>
            <a:endParaRPr lang="en-US" sz="1600" dirty="0">
              <a:solidFill>
                <a:srgbClr val="0000FF"/>
              </a:solidFill>
              <a:latin typeface="Consolas" panose="020B0609020204030204" pitchFamily="49" charset="0"/>
            </a:endParaRP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MainWindow</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InitializeComponent</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_</a:t>
            </a:r>
            <a:r>
              <a:rPr lang="en-US" sz="1600" dirty="0" err="1">
                <a:solidFill>
                  <a:srgbClr val="000000"/>
                </a:solidFill>
                <a:latin typeface="Consolas" panose="020B0609020204030204" pitchFamily="49" charset="0"/>
              </a:rPr>
              <a:t>mainThread</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SynchronizationContext.Current</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a:t>
            </a:r>
            <a:endParaRPr lang="nl-BE" sz="1600" dirty="0"/>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SetResultItem</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text) {</a:t>
            </a:r>
          </a:p>
          <a:p>
            <a:pPr marL="914400" lvl="2" indent="0">
              <a:buNone/>
            </a:pPr>
            <a:r>
              <a:rPr lang="en-US" sz="1600" dirty="0">
                <a:solidFill>
                  <a:srgbClr val="000000"/>
                </a:solidFill>
                <a:latin typeface="Consolas" panose="020B0609020204030204" pitchFamily="49" charset="0"/>
              </a:rPr>
              <a:t>   _</a:t>
            </a:r>
            <a:r>
              <a:rPr lang="en-US" sz="1600" dirty="0" err="1">
                <a:solidFill>
                  <a:srgbClr val="000000"/>
                </a:solidFill>
                <a:latin typeface="Consolas" panose="020B0609020204030204" pitchFamily="49" charset="0"/>
              </a:rPr>
              <a:t>mainThread.Post</a:t>
            </a:r>
            <a:r>
              <a:rPr lang="en-US" sz="1600" dirty="0">
                <a:solidFill>
                  <a:srgbClr val="000000"/>
                </a:solidFill>
                <a:latin typeface="Consolas" panose="020B0609020204030204" pitchFamily="49" charset="0"/>
              </a:rPr>
              <a:t>(t =&gt; {  </a:t>
            </a:r>
            <a:r>
              <a:rPr lang="en-US" sz="1600" dirty="0" err="1">
                <a:solidFill>
                  <a:srgbClr val="000000"/>
                </a:solidFill>
                <a:latin typeface="Consolas" panose="020B0609020204030204" pitchFamily="49" charset="0"/>
              </a:rPr>
              <a:t>ResultBox.Text</a:t>
            </a:r>
            <a:r>
              <a:rPr lang="en-US" sz="1600" dirty="0">
                <a:solidFill>
                  <a:srgbClr val="000000"/>
                </a:solidFill>
                <a:latin typeface="Consolas" panose="020B0609020204030204" pitchFamily="49" charset="0"/>
              </a:rPr>
              <a:t> = text;},</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a:t>
            </a:r>
            <a:endParaRPr lang="nl-BE" sz="1600" dirty="0"/>
          </a:p>
          <a:p>
            <a:endParaRPr lang="nl-BE" dirty="0"/>
          </a:p>
        </p:txBody>
      </p:sp>
    </p:spTree>
    <p:extLst>
      <p:ext uri="{BB962C8B-B14F-4D97-AF65-F5344CB8AC3E}">
        <p14:creationId xmlns:p14="http://schemas.microsoft.com/office/powerpoint/2010/main" val="2801144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500"/>
                                        <p:tgtEl>
                                          <p:spTgt spid="3">
                                            <p:txEl>
                                              <p:pRg st="5" end="5"/>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500"/>
                                        <p:tgtEl>
                                          <p:spTgt spid="3">
                                            <p:txEl>
                                              <p:pRg st="8" end="8"/>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fade">
                                      <p:cBhvr>
                                        <p:cTn id="35" dur="500"/>
                                        <p:tgtEl>
                                          <p:spTgt spid="3">
                                            <p:txEl>
                                              <p:pRg st="9" end="9"/>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10" end="10"/>
                                            </p:txEl>
                                          </p:spTgt>
                                        </p:tgtEl>
                                        <p:attrNameLst>
                                          <p:attrName>style.visibility</p:attrName>
                                        </p:attrNameLst>
                                      </p:cBhvr>
                                      <p:to>
                                        <p:strVal val="visible"/>
                                      </p:to>
                                    </p:set>
                                    <p:animEffect transition="in" filter="fade">
                                      <p:cBhvr>
                                        <p:cTn id="38" dur="500"/>
                                        <p:tgtEl>
                                          <p:spTgt spid="3">
                                            <p:txEl>
                                              <p:pRg st="10" end="10"/>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animEffect transition="in" filter="fade">
                                      <p:cBhvr>
                                        <p:cTn id="41"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F46D6F0-E1F9-448C-843B-1E44EAB37328}"/>
              </a:ext>
            </a:extLst>
          </p:cNvPr>
          <p:cNvPicPr>
            <a:picLocks noChangeAspect="1"/>
          </p:cNvPicPr>
          <p:nvPr/>
        </p:nvPicPr>
        <p:blipFill rotWithShape="1">
          <a:blip r:embed="rId2">
            <a:extLst>
              <a:ext uri="{28A0092B-C50C-407E-A947-70E740481C1C}">
                <a14:useLocalDpi xmlns:a14="http://schemas.microsoft.com/office/drawing/2010/main" val="0"/>
              </a:ext>
            </a:extLst>
          </a:blip>
          <a:srcRect t="16801" r="9089" b="11276"/>
          <a:stretch/>
        </p:blipFill>
        <p:spPr>
          <a:xfrm>
            <a:off x="3523488" y="10"/>
            <a:ext cx="8668512" cy="6857990"/>
          </a:xfrm>
          <a:prstGeom prst="rect">
            <a:avLst/>
          </a:prstGeom>
        </p:spPr>
      </p:pic>
      <p:sp>
        <p:nvSpPr>
          <p:cNvPr id="41" name="Rectangle 4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t>Thread pool</a:t>
            </a:r>
          </a:p>
        </p:txBody>
      </p:sp>
      <p:sp>
        <p:nvSpPr>
          <p:cNvPr id="43" name="Rectangle 4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5" name="Rectangle 4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470397"/>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556189" y="93655"/>
            <a:ext cx="10515600" cy="794204"/>
          </a:xfrm>
        </p:spPr>
        <p:txBody>
          <a:bodyPr/>
          <a:lstStyle/>
          <a:p>
            <a:r>
              <a:rPr lang="nl-BE" dirty="0"/>
              <a:t>Thread pool</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41833" y="887860"/>
            <a:ext cx="11656462" cy="5683856"/>
          </a:xfrm>
        </p:spPr>
        <p:txBody>
          <a:bodyPr>
            <a:normAutofit/>
          </a:bodyPr>
          <a:lstStyle/>
          <a:p>
            <a:r>
              <a:rPr lang="nl-BE" dirty="0"/>
              <a:t>Werken met </a:t>
            </a:r>
            <a:r>
              <a:rPr lang="nl-BE" dirty="0" err="1"/>
              <a:t>threads</a:t>
            </a:r>
            <a:r>
              <a:rPr lang="nl-BE" dirty="0"/>
              <a:t> heeft enkele grote valkuilen:</a:t>
            </a:r>
          </a:p>
          <a:p>
            <a:pPr lvl="1"/>
            <a:r>
              <a:rPr lang="nl-BE" dirty="0"/>
              <a:t>Wanneer we met </a:t>
            </a:r>
            <a:r>
              <a:rPr lang="nl-BE" dirty="0" err="1"/>
              <a:t>threads</a:t>
            </a:r>
            <a:r>
              <a:rPr lang="nl-BE" dirty="0"/>
              <a:t> werken, moeten we kijken dat we het systeem niet overbelasten. Een computer heeft een beperkt aantal </a:t>
            </a:r>
            <a:r>
              <a:rPr lang="nl-BE" dirty="0" err="1"/>
              <a:t>cores</a:t>
            </a:r>
            <a:r>
              <a:rPr lang="nl-BE" dirty="0"/>
              <a:t> en kan maar een bepaald aantal taken tegelijk aan. </a:t>
            </a:r>
          </a:p>
          <a:p>
            <a:pPr lvl="1"/>
            <a:r>
              <a:rPr lang="nl-BE" dirty="0"/>
              <a:t>Telkens als we een thread aanmaken moet het systeem een nieuwe lokale stack aanmaken, thread opstarten,…</a:t>
            </a:r>
          </a:p>
          <a:p>
            <a:r>
              <a:rPr lang="nl-BE" dirty="0"/>
              <a:t>Om die problemen te vermijden kunnen we werken met een thread pool. </a:t>
            </a:r>
          </a:p>
          <a:p>
            <a:r>
              <a:rPr lang="nl-BE" dirty="0"/>
              <a:t>Een thread pool bestaat uit een bepaald aantal </a:t>
            </a:r>
            <a:r>
              <a:rPr lang="nl-BE" dirty="0" err="1"/>
              <a:t>threads</a:t>
            </a:r>
            <a:r>
              <a:rPr lang="nl-BE" dirty="0"/>
              <a:t> die hergebruikt kunnen worden om taken uit te voeren.</a:t>
            </a:r>
          </a:p>
          <a:p>
            <a:pPr lvl="1"/>
            <a:r>
              <a:rPr lang="nl-BE" dirty="0"/>
              <a:t>Door een vast aantal </a:t>
            </a:r>
            <a:r>
              <a:rPr lang="nl-BE" dirty="0" err="1"/>
              <a:t>threads</a:t>
            </a:r>
            <a:r>
              <a:rPr lang="nl-BE" dirty="0"/>
              <a:t> te hergebruiken, valt de kost weg om nieuwe </a:t>
            </a:r>
            <a:r>
              <a:rPr lang="nl-BE" dirty="0" err="1"/>
              <a:t>threads</a:t>
            </a:r>
            <a:r>
              <a:rPr lang="nl-BE" dirty="0"/>
              <a:t> aan te maken</a:t>
            </a:r>
          </a:p>
          <a:p>
            <a:pPr lvl="1"/>
            <a:r>
              <a:rPr lang="nl-BE" dirty="0"/>
              <a:t>Door maar een bepaald aantal </a:t>
            </a:r>
            <a:r>
              <a:rPr lang="nl-BE" dirty="0" err="1"/>
              <a:t>threads</a:t>
            </a:r>
            <a:r>
              <a:rPr lang="nl-BE" dirty="0"/>
              <a:t> te gebruiken is er geen overbelasting.</a:t>
            </a:r>
          </a:p>
          <a:p>
            <a:pPr lvl="1"/>
            <a:r>
              <a:rPr lang="nl-BE" dirty="0"/>
              <a:t>Het aantal </a:t>
            </a:r>
            <a:r>
              <a:rPr lang="nl-BE" dirty="0" err="1"/>
              <a:t>threads</a:t>
            </a:r>
            <a:r>
              <a:rPr lang="nl-BE" dirty="0"/>
              <a:t> dat gebruikt wordt is bepaald door het systeem dat rekening houdt met het aantal </a:t>
            </a:r>
            <a:r>
              <a:rPr lang="nl-BE" dirty="0" err="1"/>
              <a:t>cores</a:t>
            </a:r>
            <a:r>
              <a:rPr lang="nl-BE" dirty="0"/>
              <a:t>, geheugen, processors,…</a:t>
            </a:r>
          </a:p>
          <a:p>
            <a:pPr lvl="1"/>
            <a:endParaRPr lang="nl-BE" dirty="0"/>
          </a:p>
        </p:txBody>
      </p:sp>
    </p:spTree>
    <p:extLst>
      <p:ext uri="{BB962C8B-B14F-4D97-AF65-F5344CB8AC3E}">
        <p14:creationId xmlns:p14="http://schemas.microsoft.com/office/powerpoint/2010/main" val="14922406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0960693" cy="700754"/>
          </a:xfrm>
        </p:spPr>
        <p:txBody>
          <a:bodyPr/>
          <a:lstStyle/>
          <a:p>
            <a:r>
              <a:rPr lang="nl-BE" dirty="0"/>
              <a:t>Thread Pool</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777668"/>
            <a:ext cx="11571006" cy="5870960"/>
          </a:xfrm>
        </p:spPr>
        <p:txBody>
          <a:bodyPr>
            <a:normAutofit/>
          </a:bodyPr>
          <a:lstStyle/>
          <a:p>
            <a:r>
              <a:rPr lang="nl-BE" dirty="0"/>
              <a:t>Omdat er maar een bepaald aantal </a:t>
            </a:r>
            <a:r>
              <a:rPr lang="nl-BE" dirty="0" err="1"/>
              <a:t>threads</a:t>
            </a:r>
            <a:r>
              <a:rPr lang="nl-BE" dirty="0"/>
              <a:t> beschikbaar zijn in de thread pool worden de taken in een queue geplaatst tot ze aan de beurt zijn.</a:t>
            </a:r>
          </a:p>
          <a:p>
            <a:r>
              <a:rPr lang="nl-BE" dirty="0"/>
              <a:t>Indien een taak is afgerond wordt de plaats in de thread ingenomen door de volgende taak in de queue.</a:t>
            </a:r>
          </a:p>
          <a:p>
            <a:endParaRPr lang="nl-BE" dirty="0"/>
          </a:p>
          <a:p>
            <a:endParaRPr lang="nl-BE" dirty="0"/>
          </a:p>
          <a:p>
            <a:endParaRPr lang="nl-BE" dirty="0"/>
          </a:p>
          <a:p>
            <a:endParaRPr lang="nl-BE" dirty="0"/>
          </a:p>
          <a:p>
            <a:r>
              <a:rPr lang="nl-BE" dirty="0"/>
              <a:t>Om de thread pool niet te overbelasten moeten er enkele spelregels in acht genomen worden:</a:t>
            </a:r>
          </a:p>
          <a:p>
            <a:pPr lvl="1"/>
            <a:r>
              <a:rPr lang="nl-BE" dirty="0"/>
              <a:t>Gebruik de thread pool hoofdzakelijk voor kortlopende taken</a:t>
            </a:r>
          </a:p>
          <a:p>
            <a:pPr lvl="1"/>
            <a:r>
              <a:rPr lang="nl-BE" dirty="0"/>
              <a:t>Vermijd taken die hoofdzakelijk geblokkeerd zijn of slapend. </a:t>
            </a:r>
          </a:p>
          <a:p>
            <a:endParaRPr lang="nl-BE" dirty="0"/>
          </a:p>
        </p:txBody>
      </p:sp>
      <p:pic>
        <p:nvPicPr>
          <p:cNvPr id="20" name="Picture 19">
            <a:extLst>
              <a:ext uri="{FF2B5EF4-FFF2-40B4-BE49-F238E27FC236}">
                <a16:creationId xmlns:a16="http://schemas.microsoft.com/office/drawing/2014/main" id="{605AA297-89A9-400D-8140-5BE1F996813C}"/>
              </a:ext>
            </a:extLst>
          </p:cNvPr>
          <p:cNvPicPr>
            <a:picLocks noChangeAspect="1"/>
          </p:cNvPicPr>
          <p:nvPr/>
        </p:nvPicPr>
        <p:blipFill>
          <a:blip r:embed="rId2"/>
          <a:stretch>
            <a:fillRect/>
          </a:stretch>
        </p:blipFill>
        <p:spPr>
          <a:xfrm>
            <a:off x="1283355" y="2555528"/>
            <a:ext cx="4049221" cy="2101672"/>
          </a:xfrm>
          <a:prstGeom prst="rect">
            <a:avLst/>
          </a:prstGeom>
        </p:spPr>
      </p:pic>
    </p:spTree>
    <p:extLst>
      <p:ext uri="{BB962C8B-B14F-4D97-AF65-F5344CB8AC3E}">
        <p14:creationId xmlns:p14="http://schemas.microsoft.com/office/powerpoint/2010/main" val="3617741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0960693" cy="700754"/>
          </a:xfrm>
        </p:spPr>
        <p:txBody>
          <a:bodyPr/>
          <a:lstStyle/>
          <a:p>
            <a:r>
              <a:rPr lang="nl-BE" dirty="0"/>
              <a:t>Thread Pool</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31492"/>
            <a:ext cx="11571006" cy="5717136"/>
          </a:xfrm>
        </p:spPr>
        <p:txBody>
          <a:bodyPr>
            <a:normAutofit/>
          </a:bodyPr>
          <a:lstStyle/>
          <a:p>
            <a:r>
              <a:rPr lang="nl-BE" dirty="0"/>
              <a:t>We queuen een taak in de thread pool met de functie </a:t>
            </a:r>
            <a:r>
              <a:rPr lang="nl-BE" dirty="0" err="1"/>
              <a:t>ThreadPool.QueueUserWorkItem</a:t>
            </a:r>
            <a:r>
              <a:rPr lang="nl-BE" dirty="0"/>
              <a:t>().</a:t>
            </a:r>
          </a:p>
          <a:p>
            <a:endParaRPr lang="nl-BE" dirty="0"/>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Main(</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a:t>
            </a:r>
          </a:p>
          <a:p>
            <a:pPr marL="1371600" lvl="3" indent="0">
              <a:buNone/>
            </a:pP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ThreadPool</a:t>
            </a:r>
            <a:r>
              <a:rPr lang="en-US" sz="1600" dirty="0" err="1">
                <a:solidFill>
                  <a:srgbClr val="000000"/>
                </a:solidFill>
                <a:latin typeface="Consolas" panose="020B0609020204030204" pitchFamily="49" charset="0"/>
              </a:rPr>
              <a:t>.QueueUserWorkItem</a:t>
            </a:r>
            <a:r>
              <a:rPr lang="en-US" sz="1600" dirty="0">
                <a:solidFill>
                  <a:srgbClr val="000000"/>
                </a:solidFill>
                <a:latin typeface="Consolas" panose="020B0609020204030204" pitchFamily="49" charset="0"/>
              </a:rPr>
              <a:t>(n =&gt; Run(</a:t>
            </a:r>
            <a:r>
              <a:rPr lang="en-US" sz="1600" dirty="0">
                <a:solidFill>
                  <a:srgbClr val="A31515"/>
                </a:solidFill>
                <a:latin typeface="Consolas" panose="020B0609020204030204" pitchFamily="49" charset="0"/>
              </a:rPr>
              <a:t>"hallo"</a:t>
            </a:r>
            <a:r>
              <a:rPr lang="en-US" sz="1600" dirty="0">
                <a:solidFill>
                  <a:srgbClr val="000000"/>
                </a:solidFill>
                <a:latin typeface="Consolas" panose="020B0609020204030204" pitchFamily="49" charset="0"/>
              </a:rPr>
              <a:t>));</a:t>
            </a:r>
          </a:p>
          <a:p>
            <a:pPr marL="1371600" lvl="3" indent="0">
              <a:buNone/>
            </a:pPr>
            <a:r>
              <a:rPr lang="en-US" sz="1600" dirty="0">
                <a:solidFill>
                  <a:srgbClr val="000000"/>
                </a:solidFill>
                <a:latin typeface="Consolas" panose="020B0609020204030204" pitchFamily="49" charset="0"/>
              </a:rPr>
              <a:t>}</a:t>
            </a:r>
          </a:p>
          <a:p>
            <a:pPr marL="1371600" lvl="3" indent="0">
              <a:buNone/>
            </a:pPr>
            <a:r>
              <a:rPr lang="en-US" sz="1600" dirty="0">
                <a:solidFill>
                  <a:srgbClr val="000000"/>
                </a:solidFill>
                <a:latin typeface="Consolas" panose="020B0609020204030204" pitchFamily="49" charset="0"/>
              </a:rPr>
              <a:t>    </a:t>
            </a:r>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Run(</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str) {</a:t>
            </a:r>
          </a:p>
          <a:p>
            <a:pPr marL="1371600" lvl="3" indent="0">
              <a:buNone/>
            </a:pP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Console</a:t>
            </a:r>
            <a:r>
              <a:rPr lang="en-US" sz="1600" dirty="0" err="1">
                <a:solidFill>
                  <a:srgbClr val="000000"/>
                </a:solidFill>
                <a:latin typeface="Consolas" panose="020B0609020204030204" pitchFamily="49" charset="0"/>
              </a:rPr>
              <a:t>.Write</a:t>
            </a:r>
            <a:r>
              <a:rPr lang="en-US" sz="1600" dirty="0">
                <a:solidFill>
                  <a:srgbClr val="000000"/>
                </a:solidFill>
                <a:latin typeface="Consolas" panose="020B0609020204030204" pitchFamily="49" charset="0"/>
              </a:rPr>
              <a:t>(str);</a:t>
            </a:r>
          </a:p>
          <a:p>
            <a:pPr marL="1371600" lvl="3" indent="0">
              <a:buNone/>
            </a:pPr>
            <a:r>
              <a:rPr lang="en-US" sz="1600" dirty="0">
                <a:solidFill>
                  <a:srgbClr val="000000"/>
                </a:solidFill>
                <a:latin typeface="Consolas" panose="020B0609020204030204" pitchFamily="49" charset="0"/>
              </a:rPr>
              <a:t>}</a:t>
            </a:r>
            <a:endParaRPr lang="nl-BE" sz="1600" dirty="0"/>
          </a:p>
          <a:p>
            <a:pPr lvl="1"/>
            <a:endParaRPr lang="nl-BE" dirty="0"/>
          </a:p>
          <a:p>
            <a:pPr lvl="1"/>
            <a:endParaRPr lang="nl-BE" dirty="0"/>
          </a:p>
        </p:txBody>
      </p:sp>
    </p:spTree>
    <p:extLst>
      <p:ext uri="{BB962C8B-B14F-4D97-AF65-F5344CB8AC3E}">
        <p14:creationId xmlns:p14="http://schemas.microsoft.com/office/powerpoint/2010/main" val="1424460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B9A3D8B8-E3FD-4E90-AF31-CDF8780D283B}"/>
              </a:ext>
            </a:extLst>
          </p:cNvPr>
          <p:cNvPicPr>
            <a:picLocks noChangeAspect="1"/>
          </p:cNvPicPr>
          <p:nvPr/>
        </p:nvPicPr>
        <p:blipFill rotWithShape="1">
          <a:blip r:embed="rId2"/>
          <a:srcRect t="23893" r="9089" b="-2"/>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b="1" dirty="0" err="1"/>
              <a:t>Synchroon</a:t>
            </a:r>
            <a:r>
              <a:rPr lang="en-US" b="1" dirty="0"/>
              <a:t> </a:t>
            </a:r>
            <a:r>
              <a:rPr lang="en-US" b="1" dirty="0" err="1"/>
              <a:t>en</a:t>
            </a:r>
            <a:r>
              <a:rPr lang="en-US" b="1" dirty="0"/>
              <a:t> </a:t>
            </a:r>
            <a:r>
              <a:rPr lang="en-US" b="1" dirty="0" err="1"/>
              <a:t>Asynchroon</a:t>
            </a:r>
            <a:r>
              <a:rPr lang="en-US" b="1" dirty="0"/>
              <a:t> </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928943"/>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3481473-23E4-41A9-B165-88F1CEFE8B44}"/>
              </a:ext>
            </a:extLst>
          </p:cNvPr>
          <p:cNvPicPr>
            <a:picLocks noChangeAspect="1"/>
          </p:cNvPicPr>
          <p:nvPr/>
        </p:nvPicPr>
        <p:blipFill rotWithShape="1">
          <a:blip r:embed="rId2"/>
          <a:srcRect t="3520" r="23298" b="5571"/>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a:t>Tasks</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2303991"/>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err="1"/>
              <a:t>Tasks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a:bodyPr>
          <a:lstStyle/>
          <a:p>
            <a:r>
              <a:rPr lang="nl-BE" dirty="0" err="1"/>
              <a:t>Threads</a:t>
            </a:r>
            <a:r>
              <a:rPr lang="nl-BE" dirty="0"/>
              <a:t>, de low-level manier om parallelle taken te verrichten kent enkele belangrijke tekortkomingen:</a:t>
            </a:r>
          </a:p>
          <a:p>
            <a:pPr lvl="1"/>
            <a:r>
              <a:rPr lang="nl-BE" dirty="0"/>
              <a:t>Na de </a:t>
            </a:r>
            <a:r>
              <a:rPr lang="nl-BE" dirty="0" err="1"/>
              <a:t>join</a:t>
            </a:r>
            <a:r>
              <a:rPr lang="nl-BE" dirty="0"/>
              <a:t> is het niet eenvoudig om een returnwaarde terug te krijgen van de thread.</a:t>
            </a:r>
          </a:p>
          <a:p>
            <a:pPr lvl="1"/>
            <a:r>
              <a:rPr lang="nl-BE" dirty="0"/>
              <a:t>Als er zich een </a:t>
            </a:r>
            <a:r>
              <a:rPr lang="nl-BE" dirty="0" err="1"/>
              <a:t>exception</a:t>
            </a:r>
            <a:r>
              <a:rPr lang="nl-BE" dirty="0"/>
              <a:t> voordoet binnen een thread, is het zeer moeilijk die op een goede manier op te vangen en te behandelen.</a:t>
            </a:r>
          </a:p>
          <a:p>
            <a:pPr lvl="1"/>
            <a:r>
              <a:rPr lang="nl-BE" dirty="0"/>
              <a:t>Om er zeker van te zijn dat een thread is afgehandeld moeten wij wachten tot de thread effectief klaar is met een </a:t>
            </a:r>
            <a:r>
              <a:rPr lang="nl-BE" dirty="0" err="1"/>
              <a:t>join</a:t>
            </a:r>
            <a:r>
              <a:rPr lang="nl-BE" dirty="0"/>
              <a:t>. Dit kan onze </a:t>
            </a:r>
            <a:r>
              <a:rPr lang="nl-BE" dirty="0" err="1"/>
              <a:t>main</a:t>
            </a:r>
            <a:r>
              <a:rPr lang="nl-BE" dirty="0"/>
              <a:t> thread soms vrij lang blokkeren.</a:t>
            </a:r>
          </a:p>
          <a:p>
            <a:r>
              <a:rPr lang="nl-BE" dirty="0"/>
              <a:t>Al deze tekortkomingen maken het moeilijk om </a:t>
            </a:r>
            <a:r>
              <a:rPr lang="nl-BE" dirty="0" err="1"/>
              <a:t>threading</a:t>
            </a:r>
            <a:r>
              <a:rPr lang="nl-BE" dirty="0"/>
              <a:t> op grote schaal toe te passen.</a:t>
            </a:r>
          </a:p>
          <a:p>
            <a:r>
              <a:rPr lang="nl-BE" dirty="0"/>
              <a:t>Daarom is er sinds framework 4.0 een nieuwe manier ontwikkeld om met asynchroon programmeren om te gaan, de </a:t>
            </a:r>
            <a:r>
              <a:rPr lang="nl-BE" dirty="0" err="1"/>
              <a:t>Task</a:t>
            </a:r>
            <a:r>
              <a:rPr lang="nl-BE" dirty="0"/>
              <a:t>.</a:t>
            </a:r>
          </a:p>
        </p:txBody>
      </p:sp>
    </p:spTree>
    <p:extLst>
      <p:ext uri="{BB962C8B-B14F-4D97-AF65-F5344CB8AC3E}">
        <p14:creationId xmlns:p14="http://schemas.microsoft.com/office/powerpoint/2010/main" val="1716935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Werken met </a:t>
            </a:r>
            <a:r>
              <a:rPr lang="nl-BE" dirty="0" err="1"/>
              <a:t>Tasks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lnSpcReduction="10000"/>
          </a:bodyPr>
          <a:lstStyle/>
          <a:p>
            <a:r>
              <a:rPr lang="nl-BE" dirty="0"/>
              <a:t>Een </a:t>
            </a:r>
            <a:r>
              <a:rPr lang="nl-BE" dirty="0" err="1"/>
              <a:t>Task</a:t>
            </a:r>
            <a:r>
              <a:rPr lang="nl-BE" dirty="0"/>
              <a:t> is een meer abstracte manier om een thread voor te stellen, die al dan niet uitgevoerd wordt in een aparte thread.</a:t>
            </a:r>
          </a:p>
          <a:p>
            <a:r>
              <a:rPr lang="nl-BE" dirty="0"/>
              <a:t>We kunnen met </a:t>
            </a:r>
            <a:r>
              <a:rPr lang="nl-BE" dirty="0" err="1"/>
              <a:t>Tasks</a:t>
            </a:r>
            <a:r>
              <a:rPr lang="nl-BE" dirty="0"/>
              <a:t> gebruik maken van de threadpool als de situatie dat vereist.</a:t>
            </a:r>
          </a:p>
          <a:p>
            <a:r>
              <a:rPr lang="nl-BE" dirty="0" err="1"/>
              <a:t>Tasks</a:t>
            </a:r>
            <a:r>
              <a:rPr lang="nl-BE" dirty="0"/>
              <a:t> kunnen aan elkaar geregen worden en zo een ononderbroken ketting vormen.</a:t>
            </a:r>
          </a:p>
          <a:p>
            <a:r>
              <a:rPr lang="nl-BE" dirty="0"/>
              <a:t>We kunnen makkelijk een </a:t>
            </a:r>
            <a:r>
              <a:rPr lang="nl-BE" dirty="0" err="1"/>
              <a:t>task</a:t>
            </a:r>
            <a:r>
              <a:rPr lang="nl-BE" dirty="0"/>
              <a:t> starten met het </a:t>
            </a:r>
            <a:r>
              <a:rPr lang="nl-BE" dirty="0" err="1"/>
              <a:t>Task.Run</a:t>
            </a:r>
            <a:r>
              <a:rPr lang="nl-BE" dirty="0"/>
              <a:t>() </a:t>
            </a:r>
            <a:r>
              <a:rPr lang="nl-BE" dirty="0" err="1"/>
              <a:t>keyword</a:t>
            </a:r>
            <a:r>
              <a:rPr lang="nl-BE" dirty="0"/>
              <a:t>.</a:t>
            </a:r>
          </a:p>
          <a:p>
            <a:pPr marL="1371600" lvl="3" indent="0">
              <a:buNone/>
            </a:pP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x) {</a:t>
            </a:r>
          </a:p>
          <a:p>
            <a:pPr marL="1371600" lvl="3"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Task.Run</a:t>
            </a:r>
            <a:r>
              <a:rPr lang="en-US" dirty="0">
                <a:solidFill>
                  <a:srgbClr val="000000"/>
                </a:solidFill>
                <a:latin typeface="Consolas" panose="020B0609020204030204" pitchFamily="49" charset="0"/>
              </a:rPr>
              <a:t>(() =&gt; Run(</a:t>
            </a:r>
            <a:r>
              <a:rPr lang="en-US" dirty="0">
                <a:solidFill>
                  <a:srgbClr val="A31515"/>
                </a:solidFill>
                <a:latin typeface="Consolas" panose="020B0609020204030204" pitchFamily="49" charset="0"/>
              </a:rPr>
              <a:t>"hallo"</a:t>
            </a:r>
            <a:r>
              <a:rPr lang="en-US" dirty="0">
                <a:solidFill>
                  <a:srgbClr val="000000"/>
                </a:solidFill>
                <a:latin typeface="Consolas" panose="020B0609020204030204" pitchFamily="49" charset="0"/>
              </a:rPr>
              <a:t>));</a:t>
            </a:r>
          </a:p>
          <a:p>
            <a:pPr marL="1371600" lvl="3" indent="0">
              <a:buNone/>
            </a:pPr>
            <a:r>
              <a:rPr lang="en-US" dirty="0">
                <a:solidFill>
                  <a:srgbClr val="000000"/>
                </a:solidFill>
                <a:latin typeface="Consolas" panose="020B0609020204030204" pitchFamily="49" charset="0"/>
              </a:rPr>
              <a:t>} </a:t>
            </a:r>
          </a:p>
          <a:p>
            <a:pPr marL="1371600" lvl="3" indent="0">
              <a:buNone/>
            </a:pP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Run(</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str) {</a:t>
            </a:r>
          </a:p>
          <a:p>
            <a:pPr marL="1371600" lvl="3"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Console.Write</a:t>
            </a:r>
            <a:r>
              <a:rPr lang="en-US" dirty="0">
                <a:solidFill>
                  <a:srgbClr val="000000"/>
                </a:solidFill>
                <a:latin typeface="Consolas" panose="020B0609020204030204" pitchFamily="49" charset="0"/>
              </a:rPr>
              <a:t>(str);</a:t>
            </a:r>
          </a:p>
          <a:p>
            <a:pPr marL="1371600" lvl="3" indent="0">
              <a:buNone/>
            </a:pPr>
            <a:r>
              <a:rPr lang="en-US" dirty="0">
                <a:solidFill>
                  <a:srgbClr val="000000"/>
                </a:solidFill>
                <a:latin typeface="Consolas" panose="020B0609020204030204" pitchFamily="49" charset="0"/>
              </a:rPr>
              <a:t>}</a:t>
            </a:r>
            <a:endParaRPr lang="nl-BE" dirty="0"/>
          </a:p>
          <a:p>
            <a:r>
              <a:rPr lang="nl-BE" dirty="0" err="1"/>
              <a:t>Task.Run</a:t>
            </a:r>
            <a:r>
              <a:rPr lang="nl-BE" dirty="0"/>
              <a:t>() geeft een </a:t>
            </a:r>
            <a:r>
              <a:rPr lang="nl-BE" dirty="0" err="1"/>
              <a:t>Task</a:t>
            </a:r>
            <a:r>
              <a:rPr lang="nl-BE" dirty="0"/>
              <a:t> object dat je kan gebruiken om het proces te volgen, bijvoorbeeld via de Status field.</a:t>
            </a:r>
          </a:p>
        </p:txBody>
      </p:sp>
    </p:spTree>
    <p:extLst>
      <p:ext uri="{BB962C8B-B14F-4D97-AF65-F5344CB8AC3E}">
        <p14:creationId xmlns:p14="http://schemas.microsoft.com/office/powerpoint/2010/main" val="3851193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animEffect transition="in" filter="fade">
                                      <p:cBhvr>
                                        <p:cTn id="4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Werken met </a:t>
            </a:r>
            <a:r>
              <a:rPr lang="nl-BE" dirty="0" err="1"/>
              <a:t>Tasks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777667"/>
            <a:ext cx="11571006" cy="6003420"/>
          </a:xfrm>
        </p:spPr>
        <p:txBody>
          <a:bodyPr>
            <a:normAutofit/>
          </a:bodyPr>
          <a:lstStyle/>
          <a:p>
            <a:r>
              <a:rPr lang="nl-BE" dirty="0"/>
              <a:t>Om de </a:t>
            </a:r>
            <a:r>
              <a:rPr lang="nl-BE" dirty="0" err="1"/>
              <a:t>Task</a:t>
            </a:r>
            <a:r>
              <a:rPr lang="nl-BE" dirty="0"/>
              <a:t> te synchroniseren kunnen we de </a:t>
            </a:r>
            <a:r>
              <a:rPr lang="nl-BE" dirty="0" err="1"/>
              <a:t>Wait</a:t>
            </a:r>
            <a:r>
              <a:rPr lang="nl-BE" dirty="0"/>
              <a:t> functie gebruiken.</a:t>
            </a:r>
          </a:p>
          <a:p>
            <a:pPr lvl="1"/>
            <a:r>
              <a:rPr lang="nl-BE" dirty="0"/>
              <a:t>De </a:t>
            </a:r>
            <a:r>
              <a:rPr lang="nl-BE" dirty="0" err="1"/>
              <a:t>Wait</a:t>
            </a:r>
            <a:r>
              <a:rPr lang="nl-BE" dirty="0"/>
              <a:t> functie is de </a:t>
            </a:r>
            <a:r>
              <a:rPr lang="nl-BE" dirty="0" err="1"/>
              <a:t>Task</a:t>
            </a:r>
            <a:r>
              <a:rPr lang="nl-BE" dirty="0"/>
              <a:t> equivalent van </a:t>
            </a:r>
            <a:r>
              <a:rPr lang="nl-BE" dirty="0" err="1"/>
              <a:t>Thread.Join</a:t>
            </a:r>
            <a:endParaRPr lang="nl-BE" dirty="0"/>
          </a:p>
          <a:p>
            <a:pPr lvl="1"/>
            <a:r>
              <a:rPr lang="nl-BE" dirty="0" err="1"/>
              <a:t>Wait</a:t>
            </a:r>
            <a:r>
              <a:rPr lang="nl-BE" dirty="0"/>
              <a:t> gaat de huidige thread blokkeren tot de </a:t>
            </a:r>
            <a:r>
              <a:rPr lang="nl-BE" dirty="0" err="1"/>
              <a:t>task</a:t>
            </a:r>
            <a:r>
              <a:rPr lang="nl-BE" dirty="0"/>
              <a:t> zijn werking is afgelopen.</a:t>
            </a:r>
          </a:p>
          <a:p>
            <a:pPr lvl="1"/>
            <a:r>
              <a:rPr lang="nl-BE" dirty="0"/>
              <a:t>We kunnen een time-out waarde meegeven in de </a:t>
            </a:r>
            <a:r>
              <a:rPr lang="nl-BE" dirty="0" err="1"/>
              <a:t>Task</a:t>
            </a:r>
            <a:r>
              <a:rPr lang="nl-BE" dirty="0"/>
              <a:t> </a:t>
            </a:r>
            <a:r>
              <a:rPr lang="nl-BE" dirty="0" err="1"/>
              <a:t>wait</a:t>
            </a:r>
            <a:r>
              <a:rPr lang="nl-BE" dirty="0"/>
              <a:t>. Als de time-out bereikt is vooraleer de taak is afgelopen zal de </a:t>
            </a:r>
            <a:r>
              <a:rPr lang="nl-BE" dirty="0" err="1"/>
              <a:t>Wait</a:t>
            </a:r>
            <a:r>
              <a:rPr lang="nl-BE" dirty="0"/>
              <a:t> functie </a:t>
            </a:r>
            <a:r>
              <a:rPr lang="nl-BE" dirty="0" err="1"/>
              <a:t>false</a:t>
            </a:r>
            <a:r>
              <a:rPr lang="nl-BE" dirty="0"/>
              <a:t> teruggeven.</a:t>
            </a:r>
          </a:p>
          <a:p>
            <a:pPr marL="1371600" lvl="3" indent="0">
              <a:buNone/>
            </a:pP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x) {</a:t>
            </a:r>
          </a:p>
          <a:p>
            <a:pPr marL="1371600" lvl="3" indent="0">
              <a:buNone/>
            </a:pP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a:t>
            </a:r>
            <a:r>
              <a:rPr lang="en-US" dirty="0" err="1">
                <a:solidFill>
                  <a:srgbClr val="2B91AF"/>
                </a:solidFill>
                <a:latin typeface="Consolas" panose="020B0609020204030204" pitchFamily="49" charset="0"/>
              </a:rPr>
              <a:t>Task</a:t>
            </a:r>
            <a:r>
              <a:rPr lang="en-US" dirty="0" err="1">
                <a:solidFill>
                  <a:srgbClr val="000000"/>
                </a:solidFill>
                <a:latin typeface="Consolas" panose="020B0609020204030204" pitchFamily="49" charset="0"/>
              </a:rPr>
              <a:t>.Run</a:t>
            </a:r>
            <a:r>
              <a:rPr lang="en-US" dirty="0">
                <a:solidFill>
                  <a:srgbClr val="000000"/>
                </a:solidFill>
                <a:latin typeface="Consolas" panose="020B0609020204030204" pitchFamily="49" charset="0"/>
              </a:rPr>
              <a:t>(() =&gt; </a:t>
            </a:r>
            <a:r>
              <a:rPr lang="en-US" dirty="0" err="1">
                <a:solidFill>
                  <a:srgbClr val="000000"/>
                </a:solidFill>
                <a:latin typeface="Consolas" panose="020B0609020204030204" pitchFamily="49" charset="0"/>
              </a:rPr>
              <a:t>LongRunningTask</a:t>
            </a:r>
            <a:r>
              <a:rPr lang="en-US" dirty="0">
                <a:solidFill>
                  <a:srgbClr val="000000"/>
                </a:solidFill>
                <a:latin typeface="Consolas" panose="020B0609020204030204" pitchFamily="49" charset="0"/>
              </a:rPr>
              <a:t>()).Wait(</a:t>
            </a:r>
            <a:r>
              <a:rPr lang="en-US" dirty="0">
                <a:solidFill>
                  <a:srgbClr val="008000"/>
                </a:solidFill>
                <a:latin typeface="Consolas" panose="020B0609020204030204" pitchFamily="49" charset="0"/>
              </a:rPr>
              <a:t>1200</a:t>
            </a:r>
            <a:r>
              <a:rPr lang="en-US" dirty="0">
                <a:solidFill>
                  <a:srgbClr val="000000"/>
                </a:solidFill>
                <a:latin typeface="Consolas" panose="020B0609020204030204" pitchFamily="49" charset="0"/>
              </a:rPr>
              <a:t>)) {</a:t>
            </a:r>
          </a:p>
          <a:p>
            <a:pPr marL="1371600" lvl="3"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Console.WriteLine</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"Timeout reached before completion"</a:t>
            </a:r>
            <a:r>
              <a:rPr lang="en-US" dirty="0">
                <a:solidFill>
                  <a:srgbClr val="000000"/>
                </a:solidFill>
                <a:latin typeface="Consolas" panose="020B0609020204030204" pitchFamily="49" charset="0"/>
              </a:rPr>
              <a:t>);</a:t>
            </a:r>
          </a:p>
          <a:p>
            <a:pPr marL="1371600" lvl="3" indent="0">
              <a:buNone/>
            </a:pPr>
            <a:r>
              <a:rPr lang="en-US" dirty="0">
                <a:solidFill>
                  <a:srgbClr val="000000"/>
                </a:solidFill>
                <a:latin typeface="Consolas" panose="020B0609020204030204" pitchFamily="49" charset="0"/>
              </a:rPr>
              <a:t>  }</a:t>
            </a:r>
          </a:p>
          <a:p>
            <a:pPr marL="1371600" lvl="3" indent="0">
              <a:buNone/>
            </a:pPr>
            <a:r>
              <a:rPr lang="en-US" dirty="0">
                <a:solidFill>
                  <a:srgbClr val="000000"/>
                </a:solidFill>
                <a:latin typeface="Consolas" panose="020B0609020204030204" pitchFamily="49" charset="0"/>
              </a:rPr>
              <a:t>}</a:t>
            </a:r>
            <a:endParaRPr lang="nl-BE" dirty="0"/>
          </a:p>
          <a:p>
            <a:r>
              <a:rPr lang="nl-BE" dirty="0" err="1"/>
              <a:t>Task</a:t>
            </a:r>
            <a:r>
              <a:rPr lang="nl-BE" dirty="0"/>
              <a:t> zal bij default gebruik maken van de threadpool. Om te vermijden dat langdurende taken de pool bevuilen, gebruiken we </a:t>
            </a:r>
            <a:r>
              <a:rPr lang="nl-BE" dirty="0" err="1"/>
              <a:t>Task.Factory.StartNew</a:t>
            </a:r>
            <a:r>
              <a:rPr lang="nl-BE" dirty="0"/>
              <a:t>() met de optie </a:t>
            </a:r>
            <a:r>
              <a:rPr lang="nl-BE" dirty="0" err="1"/>
              <a:t>LongRunning</a:t>
            </a:r>
            <a:r>
              <a:rPr lang="nl-BE" dirty="0"/>
              <a:t>. De </a:t>
            </a:r>
            <a:r>
              <a:rPr lang="nl-BE" dirty="0" err="1"/>
              <a:t>task</a:t>
            </a:r>
            <a:r>
              <a:rPr lang="nl-BE" dirty="0"/>
              <a:t> zal de operatie buiten de pool uitvoeren.</a:t>
            </a:r>
          </a:p>
          <a:p>
            <a:pPr marL="914400" lvl="2" indent="0">
              <a:buNone/>
            </a:pPr>
            <a:r>
              <a:rPr lang="en-US" sz="1700" dirty="0">
                <a:solidFill>
                  <a:srgbClr val="0000FF"/>
                </a:solidFill>
                <a:latin typeface="Consolas" panose="020B0609020204030204" pitchFamily="49" charset="0"/>
              </a:rPr>
              <a:t>public</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void</a:t>
            </a:r>
            <a:r>
              <a:rPr lang="en-US" sz="1700" dirty="0">
                <a:solidFill>
                  <a:srgbClr val="000000"/>
                </a:solidFill>
                <a:latin typeface="Consolas" panose="020B0609020204030204" pitchFamily="49" charset="0"/>
              </a:rPr>
              <a:t> Main(</a:t>
            </a:r>
            <a:r>
              <a:rPr lang="en-US" sz="1700" dirty="0">
                <a:solidFill>
                  <a:srgbClr val="0000FF"/>
                </a:solidFill>
                <a:latin typeface="Consolas" panose="020B0609020204030204" pitchFamily="49" charset="0"/>
              </a:rPr>
              <a:t>int</a:t>
            </a:r>
            <a:r>
              <a:rPr lang="en-US" sz="1700" dirty="0">
                <a:solidFill>
                  <a:srgbClr val="000000"/>
                </a:solidFill>
                <a:latin typeface="Consolas" panose="020B0609020204030204" pitchFamily="49" charset="0"/>
              </a:rPr>
              <a:t> x) {</a:t>
            </a:r>
          </a:p>
          <a:p>
            <a:pPr marL="914400" lvl="2" indent="0">
              <a:buNone/>
            </a:pPr>
            <a:r>
              <a:rPr lang="en-US" sz="1700" dirty="0">
                <a:solidFill>
                  <a:srgbClr val="000000"/>
                </a:solidFill>
                <a:latin typeface="Consolas" panose="020B0609020204030204" pitchFamily="49" charset="0"/>
              </a:rPr>
              <a:t>  </a:t>
            </a:r>
            <a:r>
              <a:rPr lang="en-US" sz="1700" dirty="0" err="1">
                <a:solidFill>
                  <a:srgbClr val="2B91AF"/>
                </a:solidFill>
                <a:latin typeface="Consolas" panose="020B0609020204030204" pitchFamily="49" charset="0"/>
              </a:rPr>
              <a:t>Task</a:t>
            </a:r>
            <a:r>
              <a:rPr lang="en-US" sz="1700" dirty="0" err="1">
                <a:solidFill>
                  <a:srgbClr val="000000"/>
                </a:solidFill>
                <a:latin typeface="Consolas" panose="020B0609020204030204" pitchFamily="49" charset="0"/>
              </a:rPr>
              <a:t>.Factory.StartNew</a:t>
            </a:r>
            <a:r>
              <a:rPr lang="en-US" sz="1700" dirty="0">
                <a:solidFill>
                  <a:srgbClr val="000000"/>
                </a:solidFill>
                <a:latin typeface="Consolas" panose="020B0609020204030204" pitchFamily="49" charset="0"/>
              </a:rPr>
              <a:t>(() =&gt; </a:t>
            </a:r>
            <a:r>
              <a:rPr lang="en-US" sz="1700" dirty="0" err="1">
                <a:solidFill>
                  <a:srgbClr val="000000"/>
                </a:solidFill>
                <a:latin typeface="Consolas" panose="020B0609020204030204" pitchFamily="49" charset="0"/>
              </a:rPr>
              <a:t>LongRunningTask</a:t>
            </a:r>
            <a:r>
              <a:rPr lang="en-US" sz="1700" dirty="0">
                <a:solidFill>
                  <a:srgbClr val="000000"/>
                </a:solidFill>
                <a:latin typeface="Consolas" panose="020B0609020204030204" pitchFamily="49" charset="0"/>
              </a:rPr>
              <a:t>(),</a:t>
            </a:r>
            <a:r>
              <a:rPr lang="en-US" sz="1700" dirty="0" err="1">
                <a:solidFill>
                  <a:schemeClr val="accent6">
                    <a:lumMod val="75000"/>
                  </a:schemeClr>
                </a:solidFill>
                <a:latin typeface="Consolas" panose="020B0609020204030204" pitchFamily="49" charset="0"/>
              </a:rPr>
              <a:t>TaskCreationOptions</a:t>
            </a:r>
            <a:r>
              <a:rPr lang="en-US" sz="1700" dirty="0" err="1">
                <a:solidFill>
                  <a:srgbClr val="000000"/>
                </a:solidFill>
                <a:latin typeface="Consolas" panose="020B0609020204030204" pitchFamily="49" charset="0"/>
              </a:rPr>
              <a:t>.LongRunning</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a:t>
            </a:r>
            <a:endParaRPr lang="nl-BE" sz="1700" dirty="0"/>
          </a:p>
        </p:txBody>
      </p:sp>
    </p:spTree>
    <p:extLst>
      <p:ext uri="{BB962C8B-B14F-4D97-AF65-F5344CB8AC3E}">
        <p14:creationId xmlns:p14="http://schemas.microsoft.com/office/powerpoint/2010/main" val="1053433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500"/>
                                        <p:tgtEl>
                                          <p:spTgt spid="3">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animEffect transition="in" filter="fade">
                                      <p:cBhvr>
                                        <p:cTn id="45"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Werken met </a:t>
            </a:r>
            <a:r>
              <a:rPr lang="nl-BE" dirty="0" err="1"/>
              <a:t>Tasks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a:bodyPr>
          <a:lstStyle/>
          <a:p>
            <a:r>
              <a:rPr lang="nl-BE" dirty="0"/>
              <a:t>Een van de zeer grote voordelen van </a:t>
            </a:r>
            <a:r>
              <a:rPr lang="nl-BE" dirty="0" err="1"/>
              <a:t>Task</a:t>
            </a:r>
            <a:r>
              <a:rPr lang="nl-BE" dirty="0"/>
              <a:t> is dat we kunnen werken met return waarden.</a:t>
            </a:r>
          </a:p>
          <a:p>
            <a:r>
              <a:rPr lang="nl-BE" dirty="0"/>
              <a:t>De return waarde wordt in dit geval van het type </a:t>
            </a:r>
            <a:r>
              <a:rPr lang="nl-BE" dirty="0" err="1"/>
              <a:t>Task</a:t>
            </a:r>
            <a:r>
              <a:rPr lang="nl-BE" dirty="0"/>
              <a:t>&lt;</a:t>
            </a:r>
            <a:r>
              <a:rPr lang="nl-BE" dirty="0" err="1"/>
              <a:t>TResult</a:t>
            </a:r>
            <a:r>
              <a:rPr lang="nl-BE" dirty="0"/>
              <a:t>&gt; .</a:t>
            </a:r>
          </a:p>
          <a:p>
            <a:r>
              <a:rPr lang="nl-BE" dirty="0"/>
              <a:t>We kunnen later de waarde aanspreken die in </a:t>
            </a:r>
            <a:r>
              <a:rPr lang="nl-BE" dirty="0" err="1"/>
              <a:t>Task</a:t>
            </a:r>
            <a:r>
              <a:rPr lang="nl-BE" dirty="0"/>
              <a:t> wordt teruggegeven. Let wel, indien de </a:t>
            </a:r>
            <a:r>
              <a:rPr lang="nl-BE" dirty="0" err="1"/>
              <a:t>Task</a:t>
            </a:r>
            <a:r>
              <a:rPr lang="nl-BE" dirty="0"/>
              <a:t> nog niet is beëindigd, zal de huidige thread blokkeren tot de operatie is beëindigd.</a:t>
            </a:r>
          </a:p>
          <a:p>
            <a:r>
              <a:rPr lang="nl-BE" dirty="0"/>
              <a:t>We vragen de waarde op met het </a:t>
            </a:r>
            <a:r>
              <a:rPr lang="nl-BE" dirty="0" err="1"/>
              <a:t>Result</a:t>
            </a:r>
            <a:r>
              <a:rPr lang="nl-BE" dirty="0"/>
              <a:t> property.</a:t>
            </a:r>
          </a:p>
          <a:p>
            <a:pPr marL="914400" lvl="2" indent="0">
              <a:buNone/>
            </a:pP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x) {</a:t>
            </a:r>
          </a:p>
          <a:p>
            <a:pPr marL="914400" lvl="2" indent="0">
              <a:buNone/>
            </a:pPr>
            <a:r>
              <a:rPr lang="en-US" dirty="0">
                <a:solidFill>
                  <a:srgbClr val="000000"/>
                </a:solidFill>
                <a:latin typeface="Consolas" panose="020B0609020204030204" pitchFamily="49" charset="0"/>
              </a:rPr>
              <a:t>  </a:t>
            </a:r>
            <a:r>
              <a:rPr lang="en-US" dirty="0">
                <a:solidFill>
                  <a:srgbClr val="2B91AF"/>
                </a:solidFill>
                <a:latin typeface="Consolas" panose="020B0609020204030204" pitchFamily="49" charset="0"/>
              </a:rPr>
              <a:t>Task</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&gt; ret=</a:t>
            </a:r>
            <a:r>
              <a:rPr lang="en-US" dirty="0" err="1">
                <a:solidFill>
                  <a:srgbClr val="000000"/>
                </a:solidFill>
                <a:latin typeface="Consolas" panose="020B0609020204030204" pitchFamily="49" charset="0"/>
              </a:rPr>
              <a:t>Task.Run</a:t>
            </a:r>
            <a:r>
              <a:rPr lang="en-US" dirty="0">
                <a:solidFill>
                  <a:srgbClr val="000000"/>
                </a:solidFill>
                <a:latin typeface="Consolas" panose="020B0609020204030204" pitchFamily="49" charset="0"/>
              </a:rPr>
              <a:t>(() =&gt;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LongRunningTask</a:t>
            </a:r>
            <a:r>
              <a:rPr lang="en-US" dirty="0">
                <a:solidFill>
                  <a:srgbClr val="000000"/>
                </a:solidFill>
                <a:latin typeface="Consolas" panose="020B0609020204030204" pitchFamily="49" charset="0"/>
              </a:rPr>
              <a:t>(); });</a:t>
            </a:r>
          </a:p>
          <a:p>
            <a:pPr marL="914400" lvl="2" indent="0">
              <a:buNone/>
            </a:pPr>
            <a:r>
              <a:rPr lang="en-US" dirty="0">
                <a:solidFill>
                  <a:srgbClr val="000000"/>
                </a:solidFill>
                <a:latin typeface="Consolas" panose="020B0609020204030204" pitchFamily="49" charset="0"/>
              </a:rPr>
              <a:t>  </a:t>
            </a:r>
            <a:r>
              <a:rPr lang="en-US" dirty="0" err="1">
                <a:solidFill>
                  <a:srgbClr val="2B91AF"/>
                </a:solidFill>
                <a:latin typeface="Consolas" panose="020B0609020204030204" pitchFamily="49" charset="0"/>
              </a:rPr>
              <a:t>Console</a:t>
            </a:r>
            <a:r>
              <a:rPr lang="en-US" dirty="0" err="1">
                <a:solidFill>
                  <a:srgbClr val="000000"/>
                </a:solidFill>
                <a:latin typeface="Consolas" panose="020B0609020204030204" pitchFamily="49" charset="0"/>
              </a:rPr>
              <a:t>.WriteLine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ret.Result</a:t>
            </a:r>
            <a:r>
              <a:rPr lang="en-US" dirty="0">
                <a:solidFill>
                  <a:srgbClr val="000000"/>
                </a:solidFill>
                <a:latin typeface="Consolas" panose="020B0609020204030204" pitchFamily="49" charset="0"/>
              </a:rPr>
              <a:t>);</a:t>
            </a:r>
          </a:p>
          <a:p>
            <a:pPr marL="914400" lvl="2" indent="0">
              <a:buNone/>
            </a:pPr>
            <a:r>
              <a:rPr lang="en-US" dirty="0">
                <a:solidFill>
                  <a:srgbClr val="000000"/>
                </a:solidFill>
                <a:latin typeface="Consolas" panose="020B0609020204030204" pitchFamily="49" charset="0"/>
              </a:rPr>
              <a:t>}</a:t>
            </a:r>
            <a:endParaRPr lang="nl-BE" dirty="0"/>
          </a:p>
          <a:p>
            <a:r>
              <a:rPr lang="nl-BE" dirty="0" err="1"/>
              <a:t>Unhandled</a:t>
            </a:r>
            <a:r>
              <a:rPr lang="nl-BE" dirty="0"/>
              <a:t> </a:t>
            </a:r>
            <a:r>
              <a:rPr lang="nl-BE" dirty="0" err="1"/>
              <a:t>exeptions</a:t>
            </a:r>
            <a:r>
              <a:rPr lang="nl-BE" dirty="0"/>
              <a:t> worden doorgegeven aan de ontvanger van de return waarde.</a:t>
            </a:r>
          </a:p>
          <a:p>
            <a:endParaRPr lang="nl-BE" dirty="0"/>
          </a:p>
          <a:p>
            <a:endParaRPr lang="nl-BE" dirty="0"/>
          </a:p>
        </p:txBody>
      </p:sp>
    </p:spTree>
    <p:extLst>
      <p:ext uri="{BB962C8B-B14F-4D97-AF65-F5344CB8AC3E}">
        <p14:creationId xmlns:p14="http://schemas.microsoft.com/office/powerpoint/2010/main" val="3413346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en-US" dirty="0"/>
              <a:t>Continuations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865762"/>
            <a:ext cx="11571006" cy="5782866"/>
          </a:xfrm>
        </p:spPr>
        <p:txBody>
          <a:bodyPr>
            <a:normAutofit/>
          </a:bodyPr>
          <a:lstStyle/>
          <a:p>
            <a:r>
              <a:rPr lang="nl-BE" dirty="0"/>
              <a:t>Wanneer een </a:t>
            </a:r>
            <a:r>
              <a:rPr lang="nl-BE" dirty="0" err="1"/>
              <a:t>Task</a:t>
            </a:r>
            <a:r>
              <a:rPr lang="nl-BE" dirty="0"/>
              <a:t> wordt beëindigd, kunnen we ervoor zorgen dat die onmiddellijk een andere taak uitvoert.</a:t>
            </a:r>
          </a:p>
          <a:p>
            <a:r>
              <a:rPr lang="nl-BE" dirty="0"/>
              <a:t>Dit zorgt ervoor dat we niet moeten wachten tot de </a:t>
            </a:r>
            <a:r>
              <a:rPr lang="nl-BE" dirty="0" err="1"/>
              <a:t>Task</a:t>
            </a:r>
            <a:r>
              <a:rPr lang="nl-BE" dirty="0"/>
              <a:t> klaar is om gebruik te maken van het resultaat. We voeren in dit geval een actie uit.</a:t>
            </a:r>
          </a:p>
          <a:p>
            <a:r>
              <a:rPr lang="nl-BE" dirty="0"/>
              <a:t>We maken hiervoor gebruik van </a:t>
            </a:r>
            <a:r>
              <a:rPr lang="nl-BE" dirty="0" err="1"/>
              <a:t>delegates</a:t>
            </a:r>
            <a:r>
              <a:rPr lang="nl-BE" dirty="0"/>
              <a:t> die worden aangeroepen als de taak uitgevoerd is. De </a:t>
            </a:r>
            <a:r>
              <a:rPr lang="nl-BE" dirty="0" err="1"/>
              <a:t>Awaiter</a:t>
            </a:r>
            <a:r>
              <a:rPr lang="nl-BE" dirty="0"/>
              <a:t> zorgt voor de afhandeling.</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Main(</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a:t>
            </a:r>
          </a:p>
          <a:p>
            <a:pPr marL="914400" lvl="2" indent="0">
              <a:buNone/>
            </a:pP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Task</a:t>
            </a:r>
            <a:r>
              <a:rPr lang="en-US" sz="1600" dirty="0">
                <a:solidFill>
                  <a:srgbClr val="000000"/>
                </a:solidFill>
                <a:latin typeface="Consolas" panose="020B0609020204030204" pitchFamily="49" charset="0"/>
              </a:rPr>
              <a:t>&lt;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&gt; ret=</a:t>
            </a:r>
            <a:r>
              <a:rPr lang="en-US" sz="1600" dirty="0" err="1">
                <a:solidFill>
                  <a:srgbClr val="2B91AF"/>
                </a:solidFill>
                <a:latin typeface="Consolas" panose="020B0609020204030204" pitchFamily="49" charset="0"/>
              </a:rPr>
              <a:t>Task</a:t>
            </a:r>
            <a:r>
              <a:rPr lang="en-US" sz="1600" dirty="0" err="1">
                <a:solidFill>
                  <a:srgbClr val="000000"/>
                </a:solidFill>
                <a:latin typeface="Consolas" panose="020B0609020204030204" pitchFamily="49" charset="0"/>
              </a:rPr>
              <a:t>.Run</a:t>
            </a:r>
            <a:r>
              <a:rPr lang="en-US" sz="1600" dirty="0">
                <a:solidFill>
                  <a:srgbClr val="000000"/>
                </a:solidFill>
                <a:latin typeface="Consolas" panose="020B0609020204030204" pitchFamily="49" charset="0"/>
              </a:rPr>
              <a:t>(() =&gt; {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LongRunningTask</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TaskAwaiter</a:t>
            </a:r>
            <a:r>
              <a:rPr lang="en-US" sz="1600" dirty="0">
                <a:solidFill>
                  <a:srgbClr val="000000"/>
                </a:solidFill>
                <a:latin typeface="Consolas" panose="020B0609020204030204" pitchFamily="49" charset="0"/>
              </a:rPr>
              <a:t>&lt;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&gt; </a:t>
            </a:r>
            <a:r>
              <a:rPr lang="en-US" sz="1600" dirty="0" err="1">
                <a:solidFill>
                  <a:srgbClr val="000000"/>
                </a:solidFill>
                <a:latin typeface="Consolas" panose="020B0609020204030204" pitchFamily="49" charset="0"/>
              </a:rPr>
              <a:t>awaiter</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ret.GetAwaiter</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awaiter.OnCompleted</a:t>
            </a:r>
            <a:r>
              <a:rPr lang="en-US" sz="1600" dirty="0">
                <a:solidFill>
                  <a:srgbClr val="000000"/>
                </a:solidFill>
                <a:latin typeface="Consolas" panose="020B0609020204030204" pitchFamily="49" charset="0"/>
              </a:rPr>
              <a:t>(() =&gt; { </a:t>
            </a:r>
            <a:r>
              <a:rPr lang="en-US" sz="1600" dirty="0" err="1">
                <a:solidFill>
                  <a:srgbClr val="2B91AF"/>
                </a:solidFill>
                <a:latin typeface="Consolas" panose="020B0609020204030204" pitchFamily="49" charset="0"/>
              </a:rPr>
              <a:t>Console</a:t>
            </a:r>
            <a:r>
              <a:rPr lang="en-US" sz="1600" dirty="0" err="1">
                <a:solidFill>
                  <a:srgbClr val="000000"/>
                </a:solidFill>
                <a:latin typeface="Consolas" panose="020B0609020204030204" pitchFamily="49" charset="0"/>
              </a:rPr>
              <a:t>.WriteLine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awaiter.GetResult</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nl-BE" sz="1600" dirty="0"/>
          </a:p>
          <a:p>
            <a:r>
              <a:rPr lang="nl-BE" dirty="0"/>
              <a:t>Een andere manier is het gebruik van </a:t>
            </a:r>
            <a:r>
              <a:rPr lang="nl-BE" dirty="0" err="1"/>
              <a:t>ContinueWith</a:t>
            </a:r>
            <a:r>
              <a:rPr lang="nl-BE" dirty="0"/>
              <a:t> op de </a:t>
            </a:r>
            <a:r>
              <a:rPr lang="nl-BE" dirty="0" err="1"/>
              <a:t>Task</a:t>
            </a:r>
            <a:r>
              <a:rPr lang="nl-BE" dirty="0"/>
              <a:t> zelf. </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Main(</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a:t>
            </a:r>
          </a:p>
          <a:p>
            <a:pPr marL="914400" lvl="2" indent="0">
              <a:buNone/>
            </a:pP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Task</a:t>
            </a:r>
            <a:r>
              <a:rPr lang="en-US" sz="1600" dirty="0">
                <a:solidFill>
                  <a:srgbClr val="000000"/>
                </a:solidFill>
                <a:latin typeface="Consolas" panose="020B0609020204030204" pitchFamily="49" charset="0"/>
              </a:rPr>
              <a:t>&lt;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&gt; ret=</a:t>
            </a:r>
            <a:r>
              <a:rPr lang="en-US" sz="1600" dirty="0" err="1">
                <a:solidFill>
                  <a:srgbClr val="2B91AF"/>
                </a:solidFill>
                <a:latin typeface="Consolas" panose="020B0609020204030204" pitchFamily="49" charset="0"/>
              </a:rPr>
              <a:t>Task</a:t>
            </a:r>
            <a:r>
              <a:rPr lang="en-US" sz="1600" dirty="0" err="1">
                <a:solidFill>
                  <a:srgbClr val="000000"/>
                </a:solidFill>
                <a:latin typeface="Consolas" panose="020B0609020204030204" pitchFamily="49" charset="0"/>
              </a:rPr>
              <a:t>.Run</a:t>
            </a:r>
            <a:r>
              <a:rPr lang="en-US" sz="1600" dirty="0">
                <a:solidFill>
                  <a:srgbClr val="000000"/>
                </a:solidFill>
                <a:latin typeface="Consolas" panose="020B0609020204030204" pitchFamily="49" charset="0"/>
              </a:rPr>
              <a:t>(() =&gt; {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LongRunningTask</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ret.ContinueWith</a:t>
            </a:r>
            <a:r>
              <a:rPr lang="en-US" sz="1600" dirty="0">
                <a:solidFill>
                  <a:srgbClr val="000000"/>
                </a:solidFill>
                <a:latin typeface="Consolas" panose="020B0609020204030204" pitchFamily="49" charset="0"/>
              </a:rPr>
              <a:t>(a =&gt; { </a:t>
            </a:r>
            <a:r>
              <a:rPr lang="en-US" sz="1600" dirty="0" err="1">
                <a:solidFill>
                  <a:srgbClr val="000000"/>
                </a:solidFill>
                <a:latin typeface="Consolas" panose="020B0609020204030204" pitchFamily="49" charset="0"/>
              </a:rPr>
              <a:t>Console.WriteLine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a.Result</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nl-BE" sz="1600" dirty="0"/>
          </a:p>
        </p:txBody>
      </p:sp>
    </p:spTree>
    <p:extLst>
      <p:ext uri="{BB962C8B-B14F-4D97-AF65-F5344CB8AC3E}">
        <p14:creationId xmlns:p14="http://schemas.microsoft.com/office/powerpoint/2010/main" val="190240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99F627C-9EBA-4A88-89C1-DA84BA0F8B29}"/>
              </a:ext>
            </a:extLst>
          </p:cNvPr>
          <p:cNvPicPr>
            <a:picLocks noChangeAspect="1"/>
          </p:cNvPicPr>
          <p:nvPr/>
        </p:nvPicPr>
        <p:blipFill rotWithShape="1">
          <a:blip r:embed="rId2"/>
          <a:srcRect l="15955" t="3633" r="6697" b="1"/>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t>Await</a:t>
            </a:r>
          </a:p>
          <a:p>
            <a:pPr algn="ctr">
              <a:spcAft>
                <a:spcPts val="600"/>
              </a:spcAft>
            </a:pPr>
            <a:r>
              <a:rPr lang="en-US" sz="4800" b="1" dirty="0"/>
              <a:t>&amp;</a:t>
            </a:r>
          </a:p>
          <a:p>
            <a:pPr algn="ctr">
              <a:spcAft>
                <a:spcPts val="600"/>
              </a:spcAft>
            </a:pPr>
            <a:r>
              <a:rPr lang="en-US" sz="4800" b="1" dirty="0"/>
              <a:t>async</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2298854"/>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err="1"/>
              <a:t>Awaiting</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a:bodyPr>
          <a:lstStyle/>
          <a:p>
            <a:r>
              <a:rPr lang="nl-BE" dirty="0"/>
              <a:t>Om nog makkelijker asynchrone code te kunnen schrijven werden in C# 5.0 de keywords </a:t>
            </a:r>
            <a:r>
              <a:rPr lang="nl-BE" dirty="0" err="1"/>
              <a:t>async</a:t>
            </a:r>
            <a:r>
              <a:rPr lang="nl-BE" dirty="0"/>
              <a:t> en </a:t>
            </a:r>
            <a:r>
              <a:rPr lang="nl-BE" dirty="0" err="1"/>
              <a:t>await</a:t>
            </a:r>
            <a:r>
              <a:rPr lang="nl-BE" dirty="0"/>
              <a:t> geïntroduceerd.</a:t>
            </a:r>
          </a:p>
          <a:p>
            <a:r>
              <a:rPr lang="nl-BE" dirty="0"/>
              <a:t>De compiler gaat functies gedecoreerd met het </a:t>
            </a:r>
            <a:r>
              <a:rPr lang="nl-BE" dirty="0" err="1"/>
              <a:t>await</a:t>
            </a:r>
            <a:r>
              <a:rPr lang="nl-BE" dirty="0"/>
              <a:t> en </a:t>
            </a:r>
            <a:r>
              <a:rPr lang="nl-BE" dirty="0" err="1"/>
              <a:t>async</a:t>
            </a:r>
            <a:r>
              <a:rPr lang="nl-BE" dirty="0"/>
              <a:t> </a:t>
            </a:r>
            <a:r>
              <a:rPr lang="nl-BE" dirty="0" err="1"/>
              <a:t>keyword</a:t>
            </a:r>
            <a:r>
              <a:rPr lang="nl-BE" dirty="0"/>
              <a:t> expanderen naar een </a:t>
            </a:r>
            <a:r>
              <a:rPr lang="nl-BE" dirty="0" err="1"/>
              <a:t>continuation</a:t>
            </a:r>
            <a:r>
              <a:rPr lang="nl-BE" dirty="0"/>
              <a:t> scenario.</a:t>
            </a:r>
          </a:p>
          <a:p>
            <a:pPr lvl="1"/>
            <a:r>
              <a:rPr lang="nl-BE" dirty="0"/>
              <a:t>Als de compiler een </a:t>
            </a:r>
            <a:r>
              <a:rPr lang="nl-BE" dirty="0" err="1"/>
              <a:t>await</a:t>
            </a:r>
            <a:r>
              <a:rPr lang="nl-BE" dirty="0"/>
              <a:t> tegenkomt gaat hij een </a:t>
            </a:r>
            <a:r>
              <a:rPr lang="nl-BE" dirty="0" err="1"/>
              <a:t>continuation</a:t>
            </a:r>
            <a:r>
              <a:rPr lang="nl-BE" dirty="0"/>
              <a:t> toevoegen aan de aanroep van de functie en onmiddellijk terugkeren naar de aanroepende code.</a:t>
            </a:r>
          </a:p>
          <a:p>
            <a:pPr lvl="1"/>
            <a:r>
              <a:rPr lang="nl-BE" dirty="0"/>
              <a:t>Wanneer de taak wordt beëindigd keert die automatisch terug naar de </a:t>
            </a:r>
            <a:r>
              <a:rPr lang="nl-BE" dirty="0" err="1"/>
              <a:t>delegate</a:t>
            </a:r>
            <a:r>
              <a:rPr lang="nl-BE" dirty="0"/>
              <a:t> die aan de </a:t>
            </a:r>
            <a:r>
              <a:rPr lang="nl-BE" dirty="0" err="1"/>
              <a:t>await</a:t>
            </a:r>
            <a:r>
              <a:rPr lang="nl-BE" dirty="0"/>
              <a:t> functie is gekoppeld.</a:t>
            </a:r>
          </a:p>
        </p:txBody>
      </p:sp>
      <p:sp>
        <p:nvSpPr>
          <p:cNvPr id="5" name="TextBox 4">
            <a:extLst>
              <a:ext uri="{FF2B5EF4-FFF2-40B4-BE49-F238E27FC236}">
                <a16:creationId xmlns:a16="http://schemas.microsoft.com/office/drawing/2014/main" id="{EBC34080-C52C-4DDD-9BC4-96C4BFA8408E}"/>
              </a:ext>
            </a:extLst>
          </p:cNvPr>
          <p:cNvSpPr txBox="1"/>
          <p:nvPr/>
        </p:nvSpPr>
        <p:spPr>
          <a:xfrm>
            <a:off x="694815" y="4186415"/>
            <a:ext cx="4548393" cy="2462213"/>
          </a:xfrm>
          <a:prstGeom prst="rect">
            <a:avLst/>
          </a:prstGeom>
          <a:noFill/>
        </p:spPr>
        <p:txBody>
          <a:bodyPr wrap="square" rtlCol="0">
            <a:spAutoFit/>
          </a:bodyPr>
          <a:lstStyle/>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Main(</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DisplayResult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a:t>
            </a:r>
          </a:p>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async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DisplayResult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string txt=</a:t>
            </a:r>
            <a:r>
              <a:rPr lang="en-US" sz="1400" dirty="0">
                <a:solidFill>
                  <a:srgbClr val="0000FF"/>
                </a:solidFill>
                <a:latin typeface="Consolas" panose="020B0609020204030204" pitchFamily="49" charset="0"/>
              </a:rPr>
              <a:t>await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LongRunningTask</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(txt);</a:t>
            </a:r>
          </a:p>
          <a:p>
            <a:r>
              <a:rPr lang="en-US" sz="1400" dirty="0">
                <a:solidFill>
                  <a:srgbClr val="000000"/>
                </a:solidFill>
                <a:latin typeface="Consolas" panose="020B0609020204030204" pitchFamily="49" charset="0"/>
              </a:rPr>
              <a:t>}</a:t>
            </a:r>
          </a:p>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Task&lt;</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000000"/>
                </a:solidFill>
                <a:latin typeface="Consolas" panose="020B0609020204030204" pitchFamily="49" charset="0"/>
              </a:rPr>
              <a:t>LongRunningTask</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Task.Run</a:t>
            </a:r>
            <a:r>
              <a:rPr lang="en-US" sz="1400" dirty="0">
                <a:solidFill>
                  <a:srgbClr val="000000"/>
                </a:solidFill>
                <a:latin typeface="Consolas" panose="020B0609020204030204" pitchFamily="49" charset="0"/>
              </a:rPr>
              <a:t>(()=&gt; {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lang</a:t>
            </a:r>
            <a:r>
              <a:rPr lang="en-US" sz="1400" dirty="0">
                <a:solidFill>
                  <a:srgbClr val="A31515"/>
                </a:solidFill>
                <a:latin typeface="Consolas" panose="020B0609020204030204" pitchFamily="49" charset="0"/>
              </a:rPr>
              <a:t> </a:t>
            </a:r>
            <a:r>
              <a:rPr lang="en-US" sz="1400" dirty="0" err="1">
                <a:solidFill>
                  <a:srgbClr val="A31515"/>
                </a:solidFill>
                <a:latin typeface="Consolas" panose="020B0609020204030204" pitchFamily="49" charset="0"/>
              </a:rPr>
              <a:t>lopende</a:t>
            </a:r>
            <a:r>
              <a:rPr lang="en-US" sz="1400" dirty="0">
                <a:solidFill>
                  <a:srgbClr val="A31515"/>
                </a:solidFill>
                <a:latin typeface="Consolas" panose="020B0609020204030204" pitchFamily="49" charset="0"/>
              </a:rPr>
              <a:t> </a:t>
            </a:r>
            <a:r>
              <a:rPr lang="en-US" sz="1400" dirty="0" err="1">
                <a:solidFill>
                  <a:srgbClr val="A31515"/>
                </a:solidFill>
                <a:latin typeface="Consolas" panose="020B0609020204030204" pitchFamily="49" charset="0"/>
              </a:rPr>
              <a:t>opdracht</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a:t>
            </a:r>
            <a:endParaRPr lang="en-US" sz="1400" dirty="0"/>
          </a:p>
        </p:txBody>
      </p:sp>
      <p:sp>
        <p:nvSpPr>
          <p:cNvPr id="6" name="TextBox 5">
            <a:extLst>
              <a:ext uri="{FF2B5EF4-FFF2-40B4-BE49-F238E27FC236}">
                <a16:creationId xmlns:a16="http://schemas.microsoft.com/office/drawing/2014/main" id="{D5793DB0-E887-4BDE-A344-DC27AABC9F27}"/>
              </a:ext>
            </a:extLst>
          </p:cNvPr>
          <p:cNvSpPr txBox="1"/>
          <p:nvPr/>
        </p:nvSpPr>
        <p:spPr>
          <a:xfrm>
            <a:off x="5424636" y="4558605"/>
            <a:ext cx="6539476" cy="1384995"/>
          </a:xfrm>
          <a:prstGeom prst="rect">
            <a:avLst/>
          </a:prstGeom>
          <a:noFill/>
        </p:spPr>
        <p:txBody>
          <a:bodyPr wrap="square" rtlCol="0">
            <a:spAutoFit/>
          </a:bodyPr>
          <a:lstStyle/>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DisplayResult</a:t>
            </a:r>
            <a:r>
              <a:rPr lang="en-US" sz="1400" dirty="0">
                <a:solidFill>
                  <a:srgbClr val="000000"/>
                </a:solidFill>
                <a:latin typeface="Consolas" panose="020B0609020204030204" pitchFamily="49" charset="0"/>
              </a:rPr>
              <a:t>() {</a:t>
            </a:r>
          </a:p>
          <a:p>
            <a:r>
              <a:rPr lang="en-US" sz="1400" dirty="0">
                <a:solidFill>
                  <a:srgbClr val="2B91AF"/>
                </a:solidFill>
                <a:latin typeface="Consolas" panose="020B0609020204030204" pitchFamily="49" charset="0"/>
              </a:rPr>
              <a:t>  </a:t>
            </a:r>
            <a:r>
              <a:rPr lang="en-US" sz="1400" dirty="0" err="1">
                <a:solidFill>
                  <a:srgbClr val="2B91AF"/>
                </a:solidFill>
                <a:latin typeface="Consolas" panose="020B0609020204030204" pitchFamily="49" charset="0"/>
              </a:rPr>
              <a:t>TaskAwaiter</a:t>
            </a:r>
            <a:r>
              <a:rPr lang="en-US" sz="1400" dirty="0">
                <a:solidFill>
                  <a:srgbClr val="000000"/>
                </a:solidFill>
                <a:latin typeface="Consolas" panose="020B0609020204030204" pitchFamily="49" charset="0"/>
              </a:rPr>
              <a:t>&lt;</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000000"/>
                </a:solidFill>
                <a:latin typeface="Consolas" panose="020B0609020204030204" pitchFamily="49" charset="0"/>
              </a:rPr>
              <a:t>awaiter</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LongRunningTask</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GetAwaiter</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awaiter.OnCompleted</a:t>
            </a:r>
            <a:r>
              <a:rPr lang="en-US" sz="1400" dirty="0">
                <a:solidFill>
                  <a:srgbClr val="000000"/>
                </a:solidFill>
                <a:latin typeface="Consolas" panose="020B0609020204030204" pitchFamily="49" charset="0"/>
              </a:rPr>
              <a:t>(() =&gt; { </a:t>
            </a:r>
          </a:p>
          <a:p>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Console</a:t>
            </a:r>
            <a:r>
              <a:rPr lang="en-US" sz="1400" dirty="0" err="1">
                <a:solidFill>
                  <a:srgbClr val="000000"/>
                </a:solidFill>
                <a:latin typeface="Consolas" panose="020B0609020204030204" pitchFamily="49" charset="0"/>
              </a:rPr>
              <a:t>.WriteLine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awaiter.GetResult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     </a:t>
            </a:r>
          </a:p>
          <a:p>
            <a:r>
              <a:rPr lang="en-US" sz="1400" dirty="0">
                <a:solidFill>
                  <a:srgbClr val="000000"/>
                </a:solidFill>
                <a:latin typeface="Consolas" panose="020B0609020204030204" pitchFamily="49" charset="0"/>
              </a:rPr>
              <a:t>}</a:t>
            </a:r>
            <a:endParaRPr lang="en-US" sz="1400" dirty="0"/>
          </a:p>
        </p:txBody>
      </p:sp>
      <p:sp>
        <p:nvSpPr>
          <p:cNvPr id="7" name="Arrow: Down 6">
            <a:extLst>
              <a:ext uri="{FF2B5EF4-FFF2-40B4-BE49-F238E27FC236}">
                <a16:creationId xmlns:a16="http://schemas.microsoft.com/office/drawing/2014/main" id="{8C119402-65A6-4549-82C7-F65031690C1D}"/>
              </a:ext>
            </a:extLst>
          </p:cNvPr>
          <p:cNvSpPr/>
          <p:nvPr/>
        </p:nvSpPr>
        <p:spPr>
          <a:xfrm rot="16200000">
            <a:off x="4784310" y="4777194"/>
            <a:ext cx="646888" cy="633765"/>
          </a:xfrm>
          <a:prstGeom prst="downArrow">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051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par>
                          <p:cTn id="32" fill="hold">
                            <p:stCondLst>
                              <p:cond delay="500"/>
                            </p:stCondLst>
                            <p:childTnLst>
                              <p:par>
                                <p:cTn id="33" presetID="10" presetClass="entr" presetSubtype="0" fill="hold" grpId="0" nodeType="afterEffect">
                                  <p:stCondLst>
                                    <p:cond delay="25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6" grpId="0"/>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err="1"/>
              <a:t>Await</a:t>
            </a:r>
            <a:r>
              <a:rPr lang="nl-BE" dirty="0"/>
              <a:t> in UI omgeving</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a:bodyPr>
          <a:lstStyle/>
          <a:p>
            <a:r>
              <a:rPr lang="nl-BE" dirty="0"/>
              <a:t>Omdat de </a:t>
            </a:r>
            <a:r>
              <a:rPr lang="nl-BE" dirty="0" err="1"/>
              <a:t>await</a:t>
            </a:r>
            <a:r>
              <a:rPr lang="nl-BE" dirty="0"/>
              <a:t> functie </a:t>
            </a:r>
            <a:r>
              <a:rPr lang="nl-BE" dirty="0" err="1"/>
              <a:t>continuation</a:t>
            </a:r>
            <a:r>
              <a:rPr lang="nl-BE" dirty="0"/>
              <a:t> code toevoegt aan de asynchrone aanroep, kunnen we de </a:t>
            </a:r>
            <a:r>
              <a:rPr lang="nl-BE" dirty="0" err="1"/>
              <a:t>async</a:t>
            </a:r>
            <a:r>
              <a:rPr lang="nl-BE" dirty="0"/>
              <a:t> – </a:t>
            </a:r>
            <a:r>
              <a:rPr lang="nl-BE" dirty="0" err="1"/>
              <a:t>await</a:t>
            </a:r>
            <a:r>
              <a:rPr lang="nl-BE" dirty="0"/>
              <a:t> combinatie ook gebruiken bij een UI omgeving zoals WPF.</a:t>
            </a:r>
          </a:p>
          <a:p>
            <a:r>
              <a:rPr lang="nl-BE" dirty="0"/>
              <a:t>We weten van bij de </a:t>
            </a:r>
            <a:r>
              <a:rPr lang="nl-BE" dirty="0" err="1"/>
              <a:t>Threading</a:t>
            </a:r>
            <a:r>
              <a:rPr lang="nl-BE" dirty="0"/>
              <a:t> dat de UI steeds moet aangeroepen worden vanuit de </a:t>
            </a:r>
            <a:r>
              <a:rPr lang="nl-BE" dirty="0" err="1"/>
              <a:t>main</a:t>
            </a:r>
            <a:r>
              <a:rPr lang="nl-BE" dirty="0"/>
              <a:t> thread. </a:t>
            </a:r>
          </a:p>
          <a:p>
            <a:r>
              <a:rPr lang="nl-BE" dirty="0"/>
              <a:t>Vermits de </a:t>
            </a:r>
            <a:r>
              <a:rPr lang="nl-BE" dirty="0" err="1"/>
              <a:t>await</a:t>
            </a:r>
            <a:r>
              <a:rPr lang="nl-BE" dirty="0"/>
              <a:t> ervoor zorgt dat er een </a:t>
            </a:r>
            <a:r>
              <a:rPr lang="nl-BE" dirty="0" err="1"/>
              <a:t>delegate</a:t>
            </a:r>
            <a:r>
              <a:rPr lang="nl-BE" dirty="0"/>
              <a:t> wordt toegevoegd bij het beëindigen van de asynchrone operatie, gaat de uitvoering van de code ook gewoon verder vanwaar de aanroep gebeurde. </a:t>
            </a:r>
          </a:p>
          <a:p>
            <a:endParaRPr lang="nl-BE" dirty="0"/>
          </a:p>
        </p:txBody>
      </p:sp>
    </p:spTree>
    <p:extLst>
      <p:ext uri="{BB962C8B-B14F-4D97-AF65-F5344CB8AC3E}">
        <p14:creationId xmlns:p14="http://schemas.microsoft.com/office/powerpoint/2010/main" val="2430196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F72F925-8987-4852-872F-D88B735356B0}"/>
              </a:ext>
            </a:extLst>
          </p:cNvPr>
          <p:cNvPicPr>
            <a:picLocks noChangeAspect="1"/>
          </p:cNvPicPr>
          <p:nvPr/>
        </p:nvPicPr>
        <p:blipFill rotWithShape="1">
          <a:blip r:embed="rId2"/>
          <a:srcRect t="7288" r="26744" b="1801"/>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t>Timers</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0831750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0922"/>
            <a:ext cx="10515600" cy="794204"/>
          </a:xfrm>
        </p:spPr>
        <p:txBody>
          <a:bodyPr/>
          <a:lstStyle/>
          <a:p>
            <a:r>
              <a:rPr lang="nl-BE" dirty="0"/>
              <a:t>Asynchrone functies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1275126"/>
            <a:ext cx="10917964" cy="5092117"/>
          </a:xfrm>
        </p:spPr>
        <p:txBody>
          <a:bodyPr>
            <a:normAutofit/>
          </a:bodyPr>
          <a:lstStyle/>
          <a:p>
            <a:r>
              <a:rPr lang="nl-BE" dirty="0"/>
              <a:t>Wanneer we een pc, smartphone of tablet kopen, bevatten die meestal meer dan 1 core.</a:t>
            </a:r>
          </a:p>
          <a:p>
            <a:r>
              <a:rPr lang="nl-BE" dirty="0"/>
              <a:t>Elke core op een processor kan onafhankelijk van elkaar taken verrichten.  Operating systems gebruiken dit om verschillende applicaties naast elkaar te laten draaien.</a:t>
            </a:r>
          </a:p>
          <a:p>
            <a:r>
              <a:rPr lang="nl-BE"/>
              <a:t>Ook binnen </a:t>
            </a:r>
            <a:r>
              <a:rPr lang="nl-BE" dirty="0"/>
              <a:t>een enkele core kunnen verschillende applicaties naast elkaar werken. In dit geval krijgt elke thread een deel van de processortijd toegewezen.</a:t>
            </a:r>
          </a:p>
        </p:txBody>
      </p:sp>
      <p:grpSp>
        <p:nvGrpSpPr>
          <p:cNvPr id="28" name="Group 27">
            <a:extLst>
              <a:ext uri="{FF2B5EF4-FFF2-40B4-BE49-F238E27FC236}">
                <a16:creationId xmlns:a16="http://schemas.microsoft.com/office/drawing/2014/main" id="{5D3B8A79-EBC1-4FCB-8FEC-8F530C96BE15}"/>
              </a:ext>
            </a:extLst>
          </p:cNvPr>
          <p:cNvGrpSpPr/>
          <p:nvPr/>
        </p:nvGrpSpPr>
        <p:grpSpPr>
          <a:xfrm>
            <a:off x="838199" y="4811282"/>
            <a:ext cx="10160950" cy="1519728"/>
            <a:chOff x="838199" y="4811282"/>
            <a:chExt cx="10160950" cy="1519728"/>
          </a:xfrm>
        </p:grpSpPr>
        <p:sp>
          <p:nvSpPr>
            <p:cNvPr id="4" name="Rectangle 3">
              <a:extLst>
                <a:ext uri="{FF2B5EF4-FFF2-40B4-BE49-F238E27FC236}">
                  <a16:creationId xmlns:a16="http://schemas.microsoft.com/office/drawing/2014/main" id="{DA461D8F-0B53-4970-98AF-70A93904F05F}"/>
                </a:ext>
              </a:extLst>
            </p:cNvPr>
            <p:cNvSpPr/>
            <p:nvPr/>
          </p:nvSpPr>
          <p:spPr>
            <a:xfrm>
              <a:off x="838200" y="4811282"/>
              <a:ext cx="9758585" cy="683664"/>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A56EAAD-2A7B-4471-95C3-C9562BFBBFB5}"/>
                </a:ext>
              </a:extLst>
            </p:cNvPr>
            <p:cNvSpPr/>
            <p:nvPr/>
          </p:nvSpPr>
          <p:spPr>
            <a:xfrm>
              <a:off x="838199" y="5647346"/>
              <a:ext cx="9758585" cy="683664"/>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FFCF70C-6A4F-4C89-A880-2A827C300FF2}"/>
                </a:ext>
              </a:extLst>
            </p:cNvPr>
            <p:cNvSpPr/>
            <p:nvPr/>
          </p:nvSpPr>
          <p:spPr>
            <a:xfrm>
              <a:off x="10699335" y="4811282"/>
              <a:ext cx="299814" cy="68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600" dirty="0"/>
                <a:t>App1</a:t>
              </a:r>
              <a:endParaRPr lang="en-US" dirty="0"/>
            </a:p>
          </p:txBody>
        </p:sp>
        <p:sp>
          <p:nvSpPr>
            <p:cNvPr id="8" name="Rectangle 7">
              <a:extLst>
                <a:ext uri="{FF2B5EF4-FFF2-40B4-BE49-F238E27FC236}">
                  <a16:creationId xmlns:a16="http://schemas.microsoft.com/office/drawing/2014/main" id="{460337E4-B5DB-4749-8120-DEF406DBC522}"/>
                </a:ext>
              </a:extLst>
            </p:cNvPr>
            <p:cNvSpPr/>
            <p:nvPr/>
          </p:nvSpPr>
          <p:spPr>
            <a:xfrm>
              <a:off x="10699335" y="5647346"/>
              <a:ext cx="299814" cy="68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600" dirty="0"/>
                <a:t>App2</a:t>
              </a:r>
              <a:endParaRPr lang="en-US" dirty="0"/>
            </a:p>
          </p:txBody>
        </p:sp>
      </p:grpSp>
      <p:sp>
        <p:nvSpPr>
          <p:cNvPr id="9" name="Oval 8">
            <a:extLst>
              <a:ext uri="{FF2B5EF4-FFF2-40B4-BE49-F238E27FC236}">
                <a16:creationId xmlns:a16="http://schemas.microsoft.com/office/drawing/2014/main" id="{84ECDA69-4CBC-4025-B3A4-8C62AC7CE420}"/>
              </a:ext>
            </a:extLst>
          </p:cNvPr>
          <p:cNvSpPr/>
          <p:nvPr/>
        </p:nvSpPr>
        <p:spPr>
          <a:xfrm>
            <a:off x="7182374"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290733A-E74D-4773-9D4C-C5972151FAA4}"/>
              </a:ext>
            </a:extLst>
          </p:cNvPr>
          <p:cNvSpPr/>
          <p:nvPr/>
        </p:nvSpPr>
        <p:spPr>
          <a:xfrm>
            <a:off x="5308714"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3672A91-90FE-4F63-9939-0C997DB96086}"/>
              </a:ext>
            </a:extLst>
          </p:cNvPr>
          <p:cNvSpPr/>
          <p:nvPr/>
        </p:nvSpPr>
        <p:spPr>
          <a:xfrm>
            <a:off x="5702893" y="49765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C6B1169-13E8-4E3A-B620-B274B58CC9DB}"/>
              </a:ext>
            </a:extLst>
          </p:cNvPr>
          <p:cNvSpPr/>
          <p:nvPr/>
        </p:nvSpPr>
        <p:spPr>
          <a:xfrm>
            <a:off x="4813056"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A59ED99-49FC-4837-BAC9-81A9D5214DBF}"/>
              </a:ext>
            </a:extLst>
          </p:cNvPr>
          <p:cNvSpPr/>
          <p:nvPr/>
        </p:nvSpPr>
        <p:spPr>
          <a:xfrm>
            <a:off x="4317398"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07D4E22-7ABD-45DD-A151-B959F21070D2}"/>
              </a:ext>
            </a:extLst>
          </p:cNvPr>
          <p:cNvSpPr/>
          <p:nvPr/>
        </p:nvSpPr>
        <p:spPr>
          <a:xfrm>
            <a:off x="2886342" y="49765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C57AE0E-F31F-475D-B768-3BC966F9086C}"/>
              </a:ext>
            </a:extLst>
          </p:cNvPr>
          <p:cNvSpPr/>
          <p:nvPr/>
        </p:nvSpPr>
        <p:spPr>
          <a:xfrm>
            <a:off x="2390685" y="49765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615B42C9-D0E8-499C-BC7E-93A338944C09}"/>
              </a:ext>
            </a:extLst>
          </p:cNvPr>
          <p:cNvSpPr/>
          <p:nvPr/>
        </p:nvSpPr>
        <p:spPr>
          <a:xfrm>
            <a:off x="1870816" y="49765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893D243C-8A36-415F-A9EA-479B99932E06}"/>
              </a:ext>
            </a:extLst>
          </p:cNvPr>
          <p:cNvSpPr/>
          <p:nvPr/>
        </p:nvSpPr>
        <p:spPr>
          <a:xfrm>
            <a:off x="9086124" y="5798010"/>
            <a:ext cx="363194" cy="362971"/>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7320CDE-A600-4022-8541-D3F1AEEF26E9}"/>
              </a:ext>
            </a:extLst>
          </p:cNvPr>
          <p:cNvSpPr/>
          <p:nvPr/>
        </p:nvSpPr>
        <p:spPr>
          <a:xfrm>
            <a:off x="9547586" y="5798010"/>
            <a:ext cx="363194" cy="362971"/>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AEE20D6-DE9F-4EFC-A5AA-E019D1E6D5F1}"/>
              </a:ext>
            </a:extLst>
          </p:cNvPr>
          <p:cNvSpPr/>
          <p:nvPr/>
        </p:nvSpPr>
        <p:spPr>
          <a:xfrm>
            <a:off x="8631241" y="5798010"/>
            <a:ext cx="363194" cy="362971"/>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3F121303-A447-4CE8-951E-E04143E80E70}"/>
              </a:ext>
            </a:extLst>
          </p:cNvPr>
          <p:cNvSpPr/>
          <p:nvPr/>
        </p:nvSpPr>
        <p:spPr>
          <a:xfrm>
            <a:off x="7645448"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3BBC905-AA7F-4F70-94DC-712F123BD46A}"/>
              </a:ext>
            </a:extLst>
          </p:cNvPr>
          <p:cNvSpPr/>
          <p:nvPr/>
        </p:nvSpPr>
        <p:spPr>
          <a:xfrm>
            <a:off x="8141106"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90EB702F-F2D0-4A1F-A9F4-93E942EF4436}"/>
              </a:ext>
            </a:extLst>
          </p:cNvPr>
          <p:cNvSpPr/>
          <p:nvPr/>
        </p:nvSpPr>
        <p:spPr>
          <a:xfrm>
            <a:off x="877366" y="4994346"/>
            <a:ext cx="917247" cy="35749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Start</a:t>
            </a:r>
          </a:p>
        </p:txBody>
      </p:sp>
      <p:sp>
        <p:nvSpPr>
          <p:cNvPr id="25" name="Oval 24">
            <a:extLst>
              <a:ext uri="{FF2B5EF4-FFF2-40B4-BE49-F238E27FC236}">
                <a16:creationId xmlns:a16="http://schemas.microsoft.com/office/drawing/2014/main" id="{3D834037-7181-48B8-B2EF-65D410BFC954}"/>
              </a:ext>
            </a:extLst>
          </p:cNvPr>
          <p:cNvSpPr/>
          <p:nvPr/>
        </p:nvSpPr>
        <p:spPr>
          <a:xfrm>
            <a:off x="10070506" y="49765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DB90E538-2005-4C84-AD10-699DB2FC716B}"/>
              </a:ext>
            </a:extLst>
          </p:cNvPr>
          <p:cNvSpPr/>
          <p:nvPr/>
        </p:nvSpPr>
        <p:spPr>
          <a:xfrm>
            <a:off x="6170592" y="4994346"/>
            <a:ext cx="977428" cy="35749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sleep</a:t>
            </a:r>
          </a:p>
        </p:txBody>
      </p:sp>
      <p:sp>
        <p:nvSpPr>
          <p:cNvPr id="27" name="Oval 26">
            <a:extLst>
              <a:ext uri="{FF2B5EF4-FFF2-40B4-BE49-F238E27FC236}">
                <a16:creationId xmlns:a16="http://schemas.microsoft.com/office/drawing/2014/main" id="{5C8A9EB6-2F8D-4B08-89FE-3DE04342D503}"/>
              </a:ext>
            </a:extLst>
          </p:cNvPr>
          <p:cNvSpPr/>
          <p:nvPr/>
        </p:nvSpPr>
        <p:spPr>
          <a:xfrm>
            <a:off x="3292270" y="5800746"/>
            <a:ext cx="917247" cy="35749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Start</a:t>
            </a:r>
          </a:p>
        </p:txBody>
      </p:sp>
    </p:spTree>
    <p:extLst>
      <p:ext uri="{BB962C8B-B14F-4D97-AF65-F5344CB8AC3E}">
        <p14:creationId xmlns:p14="http://schemas.microsoft.com/office/powerpoint/2010/main" val="2119284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750"/>
                                        <p:tgtEl>
                                          <p:spTgt spid="24"/>
                                        </p:tgtEl>
                                      </p:cBhvr>
                                    </p:animEffect>
                                  </p:childTnLst>
                                </p:cTn>
                              </p:par>
                            </p:childTnLst>
                          </p:cTn>
                        </p:par>
                        <p:par>
                          <p:cTn id="28" fill="hold">
                            <p:stCondLst>
                              <p:cond delay="750"/>
                            </p:stCondLst>
                            <p:childTnLst>
                              <p:par>
                                <p:cTn id="29" presetID="10" presetClass="entr" presetSubtype="0"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750"/>
                                        <p:tgtEl>
                                          <p:spTgt spid="18"/>
                                        </p:tgtEl>
                                      </p:cBhvr>
                                    </p:animEffect>
                                  </p:childTnLst>
                                </p:cTn>
                              </p:par>
                            </p:childTnLst>
                          </p:cTn>
                        </p:par>
                        <p:par>
                          <p:cTn id="32" fill="hold">
                            <p:stCondLst>
                              <p:cond delay="1500"/>
                            </p:stCondLst>
                            <p:childTnLst>
                              <p:par>
                                <p:cTn id="33" presetID="10" presetClass="entr" presetSubtype="0"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750"/>
                                        <p:tgtEl>
                                          <p:spTgt spid="17"/>
                                        </p:tgtEl>
                                      </p:cBhvr>
                                    </p:animEffect>
                                  </p:childTnLst>
                                </p:cTn>
                              </p:par>
                            </p:childTnLst>
                          </p:cTn>
                        </p:par>
                        <p:par>
                          <p:cTn id="36" fill="hold">
                            <p:stCondLst>
                              <p:cond delay="2250"/>
                            </p:stCondLst>
                            <p:childTnLst>
                              <p:par>
                                <p:cTn id="37" presetID="10" presetClass="entr" presetSubtype="0"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750"/>
                                        <p:tgtEl>
                                          <p:spTgt spid="16"/>
                                        </p:tgtEl>
                                      </p:cBhvr>
                                    </p:animEffect>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750"/>
                                        <p:tgtEl>
                                          <p:spTgt spid="27"/>
                                        </p:tgtEl>
                                      </p:cBhvr>
                                    </p:animEffect>
                                  </p:childTnLst>
                                </p:cTn>
                              </p:par>
                            </p:childTnLst>
                          </p:cTn>
                        </p:par>
                        <p:par>
                          <p:cTn id="44" fill="hold">
                            <p:stCondLst>
                              <p:cond delay="3750"/>
                            </p:stCondLst>
                            <p:childTnLst>
                              <p:par>
                                <p:cTn id="45" presetID="10" presetClass="entr" presetSubtype="0" fill="hold" grpId="0" nodeType="after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750"/>
                                        <p:tgtEl>
                                          <p:spTgt spid="14"/>
                                        </p:tgtEl>
                                      </p:cBhvr>
                                    </p:animEffect>
                                  </p:childTnLst>
                                </p:cTn>
                              </p:par>
                            </p:childTnLst>
                          </p:cTn>
                        </p:par>
                        <p:par>
                          <p:cTn id="48" fill="hold">
                            <p:stCondLst>
                              <p:cond delay="4500"/>
                            </p:stCondLst>
                            <p:childTnLst>
                              <p:par>
                                <p:cTn id="49" presetID="10" presetClass="entr" presetSubtype="0" fill="hold" grpId="0" nodeType="after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750"/>
                                        <p:tgtEl>
                                          <p:spTgt spid="13"/>
                                        </p:tgtEl>
                                      </p:cBhvr>
                                    </p:animEffect>
                                  </p:childTnLst>
                                </p:cTn>
                              </p:par>
                            </p:childTnLst>
                          </p:cTn>
                        </p:par>
                        <p:par>
                          <p:cTn id="52" fill="hold">
                            <p:stCondLst>
                              <p:cond delay="5250"/>
                            </p:stCondLst>
                            <p:childTnLst>
                              <p:par>
                                <p:cTn id="53" presetID="10" presetClass="entr" presetSubtype="0" fill="hold" grpId="0" nodeType="after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750"/>
                                        <p:tgtEl>
                                          <p:spTgt spid="11"/>
                                        </p:tgtEl>
                                      </p:cBhvr>
                                    </p:animEffect>
                                  </p:childTnLst>
                                </p:cTn>
                              </p:par>
                            </p:childTnLst>
                          </p:cTn>
                        </p:par>
                        <p:par>
                          <p:cTn id="56" fill="hold">
                            <p:stCondLst>
                              <p:cond delay="6000"/>
                            </p:stCondLst>
                            <p:childTnLst>
                              <p:par>
                                <p:cTn id="57" presetID="10" presetClass="entr" presetSubtype="0" fill="hold" grpId="0" nodeType="after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750"/>
                                        <p:tgtEl>
                                          <p:spTgt spid="12"/>
                                        </p:tgtEl>
                                      </p:cBhvr>
                                    </p:animEffect>
                                  </p:childTnLst>
                                </p:cTn>
                              </p:par>
                            </p:childTnLst>
                          </p:cTn>
                        </p:par>
                        <p:par>
                          <p:cTn id="60" fill="hold">
                            <p:stCondLst>
                              <p:cond delay="6750"/>
                            </p:stCondLst>
                            <p:childTnLst>
                              <p:par>
                                <p:cTn id="61" presetID="10" presetClass="entr" presetSubtype="0"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fade">
                                      <p:cBhvr>
                                        <p:cTn id="63" dur="750"/>
                                        <p:tgtEl>
                                          <p:spTgt spid="26"/>
                                        </p:tgtEl>
                                      </p:cBhvr>
                                    </p:animEffect>
                                  </p:childTnLst>
                                </p:cTn>
                              </p:par>
                            </p:childTnLst>
                          </p:cTn>
                        </p:par>
                        <p:par>
                          <p:cTn id="64" fill="hold">
                            <p:stCondLst>
                              <p:cond delay="7500"/>
                            </p:stCondLst>
                            <p:childTnLst>
                              <p:par>
                                <p:cTn id="65" presetID="10" presetClass="entr" presetSubtype="0" fill="hold" grpId="0" nodeType="afterEffect">
                                  <p:stCondLst>
                                    <p:cond delay="250"/>
                                  </p:stCondLst>
                                  <p:childTnLst>
                                    <p:set>
                                      <p:cBhvr>
                                        <p:cTn id="66" dur="1" fill="hold">
                                          <p:stCondLst>
                                            <p:cond delay="0"/>
                                          </p:stCondLst>
                                        </p:cTn>
                                        <p:tgtEl>
                                          <p:spTgt spid="9"/>
                                        </p:tgtEl>
                                        <p:attrNameLst>
                                          <p:attrName>style.visibility</p:attrName>
                                        </p:attrNameLst>
                                      </p:cBhvr>
                                      <p:to>
                                        <p:strVal val="visible"/>
                                      </p:to>
                                    </p:set>
                                    <p:animEffect transition="in" filter="fade">
                                      <p:cBhvr>
                                        <p:cTn id="67" dur="750"/>
                                        <p:tgtEl>
                                          <p:spTgt spid="9"/>
                                        </p:tgtEl>
                                      </p:cBhvr>
                                    </p:animEffect>
                                  </p:childTnLst>
                                </p:cTn>
                              </p:par>
                            </p:childTnLst>
                          </p:cTn>
                        </p:par>
                        <p:par>
                          <p:cTn id="68" fill="hold">
                            <p:stCondLst>
                              <p:cond delay="8500"/>
                            </p:stCondLst>
                            <p:childTnLst>
                              <p:par>
                                <p:cTn id="69" presetID="10" presetClass="entr" presetSubtype="0" fill="hold" grpId="0" nodeType="after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fade">
                                      <p:cBhvr>
                                        <p:cTn id="71" dur="750"/>
                                        <p:tgtEl>
                                          <p:spTgt spid="22"/>
                                        </p:tgtEl>
                                      </p:cBhvr>
                                    </p:animEffect>
                                  </p:childTnLst>
                                </p:cTn>
                              </p:par>
                            </p:childTnLst>
                          </p:cTn>
                        </p:par>
                        <p:par>
                          <p:cTn id="72" fill="hold">
                            <p:stCondLst>
                              <p:cond delay="9250"/>
                            </p:stCondLst>
                            <p:childTnLst>
                              <p:par>
                                <p:cTn id="73" presetID="10" presetClass="entr" presetSubtype="0" fill="hold" grpId="0" nodeType="afterEffect">
                                  <p:stCondLst>
                                    <p:cond delay="0"/>
                                  </p:stCondLst>
                                  <p:childTnLst>
                                    <p:set>
                                      <p:cBhvr>
                                        <p:cTn id="74" dur="1" fill="hold">
                                          <p:stCondLst>
                                            <p:cond delay="0"/>
                                          </p:stCondLst>
                                        </p:cTn>
                                        <p:tgtEl>
                                          <p:spTgt spid="23"/>
                                        </p:tgtEl>
                                        <p:attrNameLst>
                                          <p:attrName>style.visibility</p:attrName>
                                        </p:attrNameLst>
                                      </p:cBhvr>
                                      <p:to>
                                        <p:strVal val="visible"/>
                                      </p:to>
                                    </p:set>
                                    <p:animEffect transition="in" filter="fade">
                                      <p:cBhvr>
                                        <p:cTn id="75" dur="750"/>
                                        <p:tgtEl>
                                          <p:spTgt spid="23"/>
                                        </p:tgtEl>
                                      </p:cBhvr>
                                    </p:animEffect>
                                  </p:childTnLst>
                                </p:cTn>
                              </p:par>
                            </p:childTnLst>
                          </p:cTn>
                        </p:par>
                        <p:par>
                          <p:cTn id="76" fill="hold">
                            <p:stCondLst>
                              <p:cond delay="10000"/>
                            </p:stCondLst>
                            <p:childTnLst>
                              <p:par>
                                <p:cTn id="77" presetID="10" presetClass="entr" presetSubtype="0" fill="hold" grpId="0" nodeType="afterEffect">
                                  <p:stCondLst>
                                    <p:cond delay="0"/>
                                  </p:stCondLst>
                                  <p:childTnLst>
                                    <p:set>
                                      <p:cBhvr>
                                        <p:cTn id="78" dur="1" fill="hold">
                                          <p:stCondLst>
                                            <p:cond delay="0"/>
                                          </p:stCondLst>
                                        </p:cTn>
                                        <p:tgtEl>
                                          <p:spTgt spid="21"/>
                                        </p:tgtEl>
                                        <p:attrNameLst>
                                          <p:attrName>style.visibility</p:attrName>
                                        </p:attrNameLst>
                                      </p:cBhvr>
                                      <p:to>
                                        <p:strVal val="visible"/>
                                      </p:to>
                                    </p:set>
                                    <p:animEffect transition="in" filter="fade">
                                      <p:cBhvr>
                                        <p:cTn id="79" dur="750"/>
                                        <p:tgtEl>
                                          <p:spTgt spid="21"/>
                                        </p:tgtEl>
                                      </p:cBhvr>
                                    </p:animEffect>
                                  </p:childTnLst>
                                </p:cTn>
                              </p:par>
                            </p:childTnLst>
                          </p:cTn>
                        </p:par>
                        <p:par>
                          <p:cTn id="80" fill="hold">
                            <p:stCondLst>
                              <p:cond delay="10750"/>
                            </p:stCondLst>
                            <p:childTnLst>
                              <p:par>
                                <p:cTn id="81" presetID="10" presetClass="entr" presetSubtype="0" fill="hold" grpId="0" nodeType="afterEffect">
                                  <p:stCondLst>
                                    <p:cond delay="250"/>
                                  </p:stCondLst>
                                  <p:childTnLst>
                                    <p:set>
                                      <p:cBhvr>
                                        <p:cTn id="82" dur="1" fill="hold">
                                          <p:stCondLst>
                                            <p:cond delay="0"/>
                                          </p:stCondLst>
                                        </p:cTn>
                                        <p:tgtEl>
                                          <p:spTgt spid="19"/>
                                        </p:tgtEl>
                                        <p:attrNameLst>
                                          <p:attrName>style.visibility</p:attrName>
                                        </p:attrNameLst>
                                      </p:cBhvr>
                                      <p:to>
                                        <p:strVal val="visible"/>
                                      </p:to>
                                    </p:set>
                                    <p:animEffect transition="in" filter="fade">
                                      <p:cBhvr>
                                        <p:cTn id="83" dur="750"/>
                                        <p:tgtEl>
                                          <p:spTgt spid="19"/>
                                        </p:tgtEl>
                                      </p:cBhvr>
                                    </p:animEffect>
                                  </p:childTnLst>
                                </p:cTn>
                              </p:par>
                            </p:childTnLst>
                          </p:cTn>
                        </p:par>
                        <p:par>
                          <p:cTn id="84" fill="hold">
                            <p:stCondLst>
                              <p:cond delay="11750"/>
                            </p:stCondLst>
                            <p:childTnLst>
                              <p:par>
                                <p:cTn id="85" presetID="10" presetClass="entr" presetSubtype="0" fill="hold" grpId="0" nodeType="afterEffect">
                                  <p:stCondLst>
                                    <p:cond delay="250"/>
                                  </p:stCondLst>
                                  <p:childTnLst>
                                    <p:set>
                                      <p:cBhvr>
                                        <p:cTn id="86" dur="1" fill="hold">
                                          <p:stCondLst>
                                            <p:cond delay="0"/>
                                          </p:stCondLst>
                                        </p:cTn>
                                        <p:tgtEl>
                                          <p:spTgt spid="20"/>
                                        </p:tgtEl>
                                        <p:attrNameLst>
                                          <p:attrName>style.visibility</p:attrName>
                                        </p:attrNameLst>
                                      </p:cBhvr>
                                      <p:to>
                                        <p:strVal val="visible"/>
                                      </p:to>
                                    </p:set>
                                    <p:animEffect transition="in" filter="fade">
                                      <p:cBhvr>
                                        <p:cTn id="87" dur="750"/>
                                        <p:tgtEl>
                                          <p:spTgt spid="20"/>
                                        </p:tgtEl>
                                      </p:cBhvr>
                                    </p:animEffect>
                                  </p:childTnLst>
                                </p:cTn>
                              </p:par>
                            </p:childTnLst>
                          </p:cTn>
                        </p:par>
                        <p:par>
                          <p:cTn id="88" fill="hold">
                            <p:stCondLst>
                              <p:cond delay="12750"/>
                            </p:stCondLst>
                            <p:childTnLst>
                              <p:par>
                                <p:cTn id="89" presetID="10" presetClass="entr" presetSubtype="0" fill="hold" grpId="0" nodeType="afterEffect">
                                  <p:stCondLst>
                                    <p:cond delay="250"/>
                                  </p:stCondLst>
                                  <p:childTnLst>
                                    <p:set>
                                      <p:cBhvr>
                                        <p:cTn id="90" dur="1" fill="hold">
                                          <p:stCondLst>
                                            <p:cond delay="0"/>
                                          </p:stCondLst>
                                        </p:cTn>
                                        <p:tgtEl>
                                          <p:spTgt spid="25"/>
                                        </p:tgtEl>
                                        <p:attrNameLst>
                                          <p:attrName>style.visibility</p:attrName>
                                        </p:attrNameLst>
                                      </p:cBhvr>
                                      <p:to>
                                        <p:strVal val="visible"/>
                                      </p:to>
                                    </p:set>
                                    <p:animEffect transition="in" filter="fade">
                                      <p:cBhvr>
                                        <p:cTn id="91"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uiExpand="1" animBg="1"/>
      <p:bldP spid="11" grpId="0" uiExpand="1" animBg="1"/>
      <p:bldP spid="12" grpId="0" uiExpand="1" animBg="1"/>
      <p:bldP spid="13" grpId="0" uiExpand="1" animBg="1"/>
      <p:bldP spid="14" grpId="0" uiExpand="1" animBg="1"/>
      <p:bldP spid="16" grpId="0" uiExpand="1" animBg="1"/>
      <p:bldP spid="17" grpId="0" uiExpand="1" animBg="1"/>
      <p:bldP spid="18" grpId="0" uiExpand="1" animBg="1"/>
      <p:bldP spid="19" grpId="0" uiExpand="1" animBg="1"/>
      <p:bldP spid="20" grpId="0" uiExpand="1" animBg="1"/>
      <p:bldP spid="21" grpId="0" uiExpand="1" animBg="1"/>
      <p:bldP spid="22" grpId="0" uiExpand="1" animBg="1"/>
      <p:bldP spid="23" grpId="0" uiExpand="1" animBg="1"/>
      <p:bldP spid="24" grpId="0" uiExpand="1" animBg="1"/>
      <p:bldP spid="25" grpId="0" uiExpand="1" animBg="1"/>
      <p:bldP spid="26" grpId="0" uiExpand="1" animBg="1"/>
      <p:bldP spid="27" grpId="0" uiExpan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Timers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lnSpcReduction="10000"/>
          </a:bodyPr>
          <a:lstStyle/>
          <a:p>
            <a:r>
              <a:rPr lang="nl-BE" dirty="0"/>
              <a:t>Wanneer we op regelmatige tijdstippen acties moeten ondernemen, is de makkelijkste manier om dit te doen, een timer te gebruiken.</a:t>
            </a:r>
          </a:p>
          <a:p>
            <a:r>
              <a:rPr lang="nl-BE" dirty="0"/>
              <a:t>Een timer gaat op regelmatige tijdstippen een </a:t>
            </a:r>
            <a:r>
              <a:rPr lang="nl-BE" dirty="0" err="1"/>
              <a:t>delegate</a:t>
            </a:r>
            <a:r>
              <a:rPr lang="nl-BE" dirty="0"/>
              <a:t> aanroepen waarin we acties kunnen ondernemen.</a:t>
            </a:r>
          </a:p>
          <a:p>
            <a:r>
              <a:rPr lang="nl-BE" dirty="0"/>
              <a:t>Als we een timer willen gebruiken hebben we keuze tussen:</a:t>
            </a:r>
          </a:p>
          <a:p>
            <a:pPr lvl="1"/>
            <a:r>
              <a:rPr lang="nl-BE" dirty="0"/>
              <a:t>Multi-</a:t>
            </a:r>
            <a:r>
              <a:rPr lang="nl-BE" dirty="0" err="1"/>
              <a:t>threaded</a:t>
            </a:r>
            <a:r>
              <a:rPr lang="nl-BE" dirty="0"/>
              <a:t> timers:</a:t>
            </a:r>
          </a:p>
          <a:p>
            <a:pPr lvl="2"/>
            <a:r>
              <a:rPr lang="nl-BE" dirty="0" err="1"/>
              <a:t>System.Threading.Timer</a:t>
            </a:r>
            <a:endParaRPr lang="nl-BE" dirty="0"/>
          </a:p>
          <a:p>
            <a:pPr lvl="2"/>
            <a:r>
              <a:rPr lang="nl-BE" dirty="0" err="1"/>
              <a:t>System.Timers.Timer</a:t>
            </a:r>
            <a:endParaRPr lang="nl-BE" dirty="0"/>
          </a:p>
          <a:p>
            <a:pPr lvl="1"/>
            <a:r>
              <a:rPr lang="nl-BE" dirty="0"/>
              <a:t>Single </a:t>
            </a:r>
            <a:r>
              <a:rPr lang="nl-BE" dirty="0" err="1"/>
              <a:t>threaded</a:t>
            </a:r>
            <a:r>
              <a:rPr lang="nl-BE" dirty="0"/>
              <a:t> timers:</a:t>
            </a:r>
          </a:p>
          <a:p>
            <a:pPr lvl="2"/>
            <a:r>
              <a:rPr lang="nl-BE" dirty="0" err="1"/>
              <a:t>System.Windows.Fors.Timer</a:t>
            </a:r>
            <a:r>
              <a:rPr lang="nl-BE" dirty="0"/>
              <a:t>	=&gt; Timer die gebruikt wordt in Windows Forms</a:t>
            </a:r>
          </a:p>
          <a:p>
            <a:pPr lvl="2"/>
            <a:r>
              <a:rPr lang="nl-BE" dirty="0" err="1"/>
              <a:t>System.Windows.Threading.DispatcherTimer</a:t>
            </a:r>
            <a:r>
              <a:rPr lang="nl-BE" dirty="0"/>
              <a:t>	=&gt; Wordt gebruikt voor WPF</a:t>
            </a:r>
          </a:p>
          <a:p>
            <a:r>
              <a:rPr lang="nl-BE" dirty="0"/>
              <a:t>Multi-</a:t>
            </a:r>
            <a:r>
              <a:rPr lang="nl-BE" dirty="0" err="1"/>
              <a:t>threaded</a:t>
            </a:r>
            <a:r>
              <a:rPr lang="nl-BE" dirty="0"/>
              <a:t> timers zijn veel accurater als de single </a:t>
            </a:r>
            <a:r>
              <a:rPr lang="nl-BE" dirty="0" err="1"/>
              <a:t>threaded</a:t>
            </a:r>
            <a:r>
              <a:rPr lang="nl-BE" dirty="0"/>
              <a:t> tegenpolen.</a:t>
            </a:r>
          </a:p>
          <a:p>
            <a:r>
              <a:rPr lang="nl-BE" dirty="0"/>
              <a:t>Single </a:t>
            </a:r>
            <a:r>
              <a:rPr lang="nl-BE" dirty="0" err="1"/>
              <a:t>threaded</a:t>
            </a:r>
            <a:r>
              <a:rPr lang="nl-BE" dirty="0"/>
              <a:t> timers zijn vooral handig in een UI omgeving waar we UI componenten vanuit de </a:t>
            </a:r>
            <a:r>
              <a:rPr lang="nl-BE" dirty="0" err="1"/>
              <a:t>main</a:t>
            </a:r>
            <a:r>
              <a:rPr lang="nl-BE" dirty="0"/>
              <a:t> thread moeten aanroepen.</a:t>
            </a:r>
          </a:p>
        </p:txBody>
      </p:sp>
    </p:spTree>
    <p:extLst>
      <p:ext uri="{BB962C8B-B14F-4D97-AF65-F5344CB8AC3E}">
        <p14:creationId xmlns:p14="http://schemas.microsoft.com/office/powerpoint/2010/main" val="2466488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animEffect transition="in" filter="fade">
                                      <p:cBhvr>
                                        <p:cTn id="4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Timers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777667"/>
            <a:ext cx="11571006" cy="5870961"/>
          </a:xfrm>
        </p:spPr>
        <p:txBody>
          <a:bodyPr>
            <a:normAutofit/>
          </a:bodyPr>
          <a:lstStyle/>
          <a:p>
            <a:r>
              <a:rPr lang="nl-BE" dirty="0"/>
              <a:t>Multi-</a:t>
            </a:r>
            <a:r>
              <a:rPr lang="nl-BE" dirty="0" err="1"/>
              <a:t>threaded</a:t>
            </a:r>
            <a:r>
              <a:rPr lang="nl-BE" dirty="0"/>
              <a:t> timers worden gecreëerd door de constructor aan te roepen waarin we de tijdspanne meegeven wanneer het event moet worden aangeroepen, een </a:t>
            </a:r>
            <a:r>
              <a:rPr lang="nl-BE" dirty="0" err="1"/>
              <a:t>delegate</a:t>
            </a:r>
            <a:r>
              <a:rPr lang="nl-BE" dirty="0"/>
              <a:t> die het event opvangt en ook de tijdspanne waarna de event aanroepen moeten starten.</a:t>
            </a:r>
          </a:p>
          <a:p>
            <a:pPr marL="914400" lvl="2" indent="0">
              <a:buNone/>
            </a:pPr>
            <a:r>
              <a:rPr lang="en-US" dirty="0">
                <a:solidFill>
                  <a:srgbClr val="000000"/>
                </a:solidFill>
                <a:latin typeface="Consolas" panose="020B0609020204030204" pitchFamily="49" charset="0"/>
              </a:rPr>
              <a:t>_timer =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Timer(</a:t>
            </a:r>
            <a:r>
              <a:rPr lang="en-US" dirty="0" err="1">
                <a:solidFill>
                  <a:srgbClr val="000000"/>
                </a:solidFill>
                <a:latin typeface="Consolas" panose="020B0609020204030204" pitchFamily="49" charset="0"/>
              </a:rPr>
              <a:t>OnTimerElapse,</a:t>
            </a:r>
            <a:r>
              <a:rPr lang="en-US" dirty="0" err="1">
                <a:solidFill>
                  <a:srgbClr val="0C3DDA"/>
                </a:solidFill>
                <a:latin typeface="Consolas" panose="020B0609020204030204" pitchFamily="49" charset="0"/>
              </a:rPr>
              <a:t>null</a:t>
            </a:r>
            <a:r>
              <a:rPr lang="en-US" dirty="0" err="1">
                <a:solidFill>
                  <a:srgbClr val="000000"/>
                </a:solidFill>
                <a:latin typeface="Consolas" panose="020B0609020204030204" pitchFamily="49" charset="0"/>
              </a:rPr>
              <a:t>,startTime,eventTime</a:t>
            </a:r>
            <a:r>
              <a:rPr lang="en-US" dirty="0">
                <a:solidFill>
                  <a:srgbClr val="000000"/>
                </a:solidFill>
                <a:latin typeface="Consolas" panose="020B0609020204030204" pitchFamily="49" charset="0"/>
              </a:rPr>
              <a:t>);</a:t>
            </a:r>
            <a:endParaRPr lang="nl-BE" dirty="0"/>
          </a:p>
          <a:p>
            <a:r>
              <a:rPr lang="nl-BE" dirty="0"/>
              <a:t>We kunnen te allen tijde de timer settings wijzigen met de change functie:</a:t>
            </a:r>
            <a:endParaRPr lang="en-US" dirty="0">
              <a:solidFill>
                <a:srgbClr val="000000"/>
              </a:solidFill>
              <a:latin typeface="Consolas" panose="020B0609020204030204" pitchFamily="49" charset="0"/>
            </a:endParaRPr>
          </a:p>
          <a:p>
            <a:pPr marL="914400" lvl="2" indent="0">
              <a:buNone/>
            </a:pPr>
            <a:r>
              <a:rPr lang="en-US" dirty="0">
                <a:solidFill>
                  <a:srgbClr val="000000"/>
                </a:solidFill>
                <a:latin typeface="Consolas" panose="020B0609020204030204" pitchFamily="49" charset="0"/>
              </a:rPr>
              <a:t>_</a:t>
            </a:r>
            <a:r>
              <a:rPr lang="en-US" dirty="0" err="1">
                <a:solidFill>
                  <a:srgbClr val="000000"/>
                </a:solidFill>
                <a:latin typeface="Consolas" panose="020B0609020204030204" pitchFamily="49" charset="0"/>
              </a:rPr>
              <a:t>timer.Change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newTime,newElapseTime</a:t>
            </a:r>
            <a:r>
              <a:rPr lang="en-US" dirty="0">
                <a:solidFill>
                  <a:srgbClr val="000000"/>
                </a:solidFill>
                <a:latin typeface="Consolas" panose="020B0609020204030204" pitchFamily="49" charset="0"/>
              </a:rPr>
              <a:t>);</a:t>
            </a:r>
            <a:endParaRPr lang="nl-BE" dirty="0"/>
          </a:p>
          <a:p>
            <a:r>
              <a:rPr lang="nl-BE" dirty="0"/>
              <a:t>Indien we een timer willen stoppen kunnen we best eerst de change functie aanroepen en de timer aanroeptijd wijzigen naar oneindig. Daarna kunnen we de timer verwijderen.</a:t>
            </a:r>
          </a:p>
          <a:p>
            <a:pPr lvl="1"/>
            <a:r>
              <a:rPr lang="nl-BE" dirty="0"/>
              <a:t>Doen we dit niet kan het zijn dat de timer </a:t>
            </a:r>
            <a:r>
              <a:rPr lang="nl-BE" dirty="0" err="1"/>
              <a:t>delegate</a:t>
            </a:r>
            <a:r>
              <a:rPr lang="nl-BE" dirty="0"/>
              <a:t> nog enkele keren wordt aangeroepen voordat de </a:t>
            </a:r>
            <a:r>
              <a:rPr lang="nl-BE" dirty="0" err="1"/>
              <a:t>garbage</a:t>
            </a:r>
            <a:r>
              <a:rPr lang="nl-BE" dirty="0"/>
              <a:t> collector de timer effectief verwijdert.</a:t>
            </a:r>
          </a:p>
          <a:p>
            <a:pPr marL="914400" lvl="2" indent="0">
              <a:buNone/>
            </a:pPr>
            <a:r>
              <a:rPr lang="en-US" dirty="0">
                <a:solidFill>
                  <a:srgbClr val="000000"/>
                </a:solidFill>
                <a:latin typeface="Consolas" panose="020B0609020204030204" pitchFamily="49" charset="0"/>
              </a:rPr>
              <a:t>_</a:t>
            </a:r>
            <a:r>
              <a:rPr lang="en-US" dirty="0" err="1">
                <a:solidFill>
                  <a:srgbClr val="000000"/>
                </a:solidFill>
                <a:latin typeface="Consolas" panose="020B0609020204030204" pitchFamily="49" charset="0"/>
              </a:rPr>
              <a:t>timer.Change</a:t>
            </a:r>
            <a:r>
              <a:rPr lang="en-US" dirty="0">
                <a:solidFill>
                  <a:srgbClr val="000000"/>
                </a:solidFill>
                <a:latin typeface="Consolas" panose="020B0609020204030204" pitchFamily="49" charset="0"/>
              </a:rPr>
              <a:t>(</a:t>
            </a:r>
            <a:r>
              <a:rPr lang="en-US" dirty="0" err="1">
                <a:solidFill>
                  <a:srgbClr val="2B91AF"/>
                </a:solidFill>
                <a:latin typeface="Consolas" panose="020B0609020204030204" pitchFamily="49" charset="0"/>
              </a:rPr>
              <a:t>Timeout</a:t>
            </a:r>
            <a:r>
              <a:rPr lang="en-US" dirty="0" err="1">
                <a:solidFill>
                  <a:srgbClr val="000000"/>
                </a:solidFill>
                <a:latin typeface="Consolas" panose="020B0609020204030204" pitchFamily="49" charset="0"/>
              </a:rPr>
              <a:t>.Infinite,</a:t>
            </a:r>
            <a:r>
              <a:rPr lang="en-US" dirty="0" err="1">
                <a:solidFill>
                  <a:srgbClr val="2B91AF"/>
                </a:solidFill>
                <a:latin typeface="Consolas" panose="020B0609020204030204" pitchFamily="49" charset="0"/>
              </a:rPr>
              <a:t>Timeout</a:t>
            </a:r>
            <a:r>
              <a:rPr lang="en-US" dirty="0" err="1">
                <a:solidFill>
                  <a:srgbClr val="000000"/>
                </a:solidFill>
                <a:latin typeface="Consolas" panose="020B0609020204030204" pitchFamily="49" charset="0"/>
              </a:rPr>
              <a:t>.Infinite</a:t>
            </a:r>
            <a:r>
              <a:rPr lang="en-US" dirty="0">
                <a:solidFill>
                  <a:srgbClr val="000000"/>
                </a:solidFill>
                <a:latin typeface="Consolas" panose="020B0609020204030204" pitchFamily="49" charset="0"/>
              </a:rPr>
              <a:t>);</a:t>
            </a:r>
          </a:p>
          <a:p>
            <a:pPr marL="914400" lvl="2" indent="0">
              <a:buNone/>
            </a:pPr>
            <a:r>
              <a:rPr lang="en-US" dirty="0">
                <a:solidFill>
                  <a:srgbClr val="000000"/>
                </a:solidFill>
                <a:latin typeface="Consolas" panose="020B0609020204030204" pitchFamily="49" charset="0"/>
              </a:rPr>
              <a:t>_</a:t>
            </a:r>
            <a:r>
              <a:rPr lang="en-US" dirty="0" err="1">
                <a:solidFill>
                  <a:srgbClr val="000000"/>
                </a:solidFill>
                <a:latin typeface="Consolas" panose="020B0609020204030204" pitchFamily="49" charset="0"/>
              </a:rPr>
              <a:t>timer.Dispose</a:t>
            </a:r>
            <a:r>
              <a:rPr lang="en-US" dirty="0">
                <a:solidFill>
                  <a:srgbClr val="000000"/>
                </a:solidFill>
                <a:latin typeface="Consolas" panose="020B0609020204030204" pitchFamily="49" charset="0"/>
              </a:rPr>
              <a:t>();</a:t>
            </a:r>
          </a:p>
          <a:p>
            <a:pPr marL="914400" lvl="2" indent="0">
              <a:buNone/>
            </a:pPr>
            <a:r>
              <a:rPr lang="en-US" dirty="0">
                <a:solidFill>
                  <a:srgbClr val="000000"/>
                </a:solidFill>
                <a:latin typeface="Consolas" panose="020B0609020204030204" pitchFamily="49" charset="0"/>
              </a:rPr>
              <a:t>_timer =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a:t>
            </a:r>
            <a:endParaRPr lang="nl-BE" dirty="0"/>
          </a:p>
        </p:txBody>
      </p:sp>
    </p:spTree>
    <p:extLst>
      <p:ext uri="{BB962C8B-B14F-4D97-AF65-F5344CB8AC3E}">
        <p14:creationId xmlns:p14="http://schemas.microsoft.com/office/powerpoint/2010/main" val="2748056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Timers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227888" y="777667"/>
            <a:ext cx="11736224" cy="5870961"/>
          </a:xfrm>
        </p:spPr>
        <p:txBody>
          <a:bodyPr>
            <a:normAutofit/>
          </a:bodyPr>
          <a:lstStyle/>
          <a:p>
            <a:r>
              <a:rPr lang="en-US" dirty="0"/>
              <a:t>Single threaded timers </a:t>
            </a:r>
            <a:r>
              <a:rPr lang="nl-BE" dirty="0"/>
              <a:t>worden vooral gebruikt bij het ontwikkelen van een GUI, zoals WPF.</a:t>
            </a:r>
          </a:p>
          <a:p>
            <a:r>
              <a:rPr lang="nl-BE" dirty="0"/>
              <a:t>Ze hebben als groot voordeel dat ze steeds werken vanuit dezelfde thread als de GUI. Het nadeel is wel dat ze veel minder accuraat zijn.</a:t>
            </a:r>
          </a:p>
          <a:p>
            <a:r>
              <a:rPr lang="nl-BE" dirty="0"/>
              <a:t>Bij de creatie van een </a:t>
            </a:r>
            <a:r>
              <a:rPr lang="nl-BE" dirty="0" err="1"/>
              <a:t>DispatchTimer</a:t>
            </a:r>
            <a:r>
              <a:rPr lang="nl-BE" dirty="0"/>
              <a:t> moeten buiten de tijd (als </a:t>
            </a:r>
            <a:r>
              <a:rPr lang="nl-BE" dirty="0" err="1"/>
              <a:t>TimeSpan</a:t>
            </a:r>
            <a:r>
              <a:rPr lang="nl-BE" dirty="0"/>
              <a:t>) en de </a:t>
            </a:r>
            <a:r>
              <a:rPr lang="nl-BE" dirty="0" err="1"/>
              <a:t>delegate</a:t>
            </a:r>
            <a:r>
              <a:rPr lang="nl-BE" dirty="0"/>
              <a:t> ook de </a:t>
            </a:r>
            <a:r>
              <a:rPr lang="nl-BE" dirty="0" err="1"/>
              <a:t>Dispatcher</a:t>
            </a:r>
            <a:r>
              <a:rPr lang="nl-BE" dirty="0"/>
              <a:t> meegeven.</a:t>
            </a:r>
          </a:p>
          <a:p>
            <a:r>
              <a:rPr lang="nl-BE" dirty="0"/>
              <a:t>Een </a:t>
            </a:r>
            <a:r>
              <a:rPr lang="nl-BE" dirty="0" err="1"/>
              <a:t>DispatchTimer</a:t>
            </a:r>
            <a:r>
              <a:rPr lang="nl-BE" dirty="0"/>
              <a:t> moet uitdrukkelijk gestart worden met Start() en kan gestopt worden met Stop().</a:t>
            </a:r>
          </a:p>
          <a:p>
            <a:pPr marL="0" indent="0">
              <a:buNone/>
            </a:pPr>
            <a:r>
              <a:rPr lang="nl-BE" sz="1600" dirty="0">
                <a:solidFill>
                  <a:srgbClr val="000000"/>
                </a:solidFill>
                <a:latin typeface="Consolas" panose="020B0609020204030204" pitchFamily="49" charset="0"/>
              </a:rPr>
              <a:t>	</a:t>
            </a:r>
            <a:r>
              <a:rPr lang="en-US" sz="1400" dirty="0">
                <a:solidFill>
                  <a:srgbClr val="000000"/>
                </a:solidFill>
                <a:latin typeface="Consolas" panose="020B0609020204030204" pitchFamily="49" charset="0"/>
              </a:rPr>
              <a:t>_</a:t>
            </a:r>
            <a:r>
              <a:rPr lang="en-US" sz="1400" dirty="0" err="1">
                <a:solidFill>
                  <a:srgbClr val="000000"/>
                </a:solidFill>
                <a:latin typeface="Consolas" panose="020B0609020204030204" pitchFamily="49" charset="0"/>
              </a:rPr>
              <a:t>dispatcherTimer</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new </a:t>
            </a:r>
            <a:r>
              <a:rPr lang="en-US" sz="1400" dirty="0" err="1">
                <a:solidFill>
                  <a:srgbClr val="2B91AF"/>
                </a:solidFill>
                <a:latin typeface="Consolas" panose="020B0609020204030204" pitchFamily="49" charset="0"/>
              </a:rPr>
              <a:t>DispatcherTimer</a:t>
            </a:r>
            <a:r>
              <a:rPr lang="en-US" sz="1400" dirty="0">
                <a:solidFill>
                  <a:srgbClr val="000000"/>
                </a:solidFill>
                <a:latin typeface="Consolas" panose="020B0609020204030204" pitchFamily="49" charset="0"/>
              </a:rPr>
              <a:t>(startTimeSpan,</a:t>
            </a:r>
            <a:r>
              <a:rPr lang="en-US" sz="1400" dirty="0">
                <a:solidFill>
                  <a:srgbClr val="92D050"/>
                </a:solidFill>
                <a:latin typeface="Consolas" panose="020B0609020204030204" pitchFamily="49" charset="0"/>
              </a:rPr>
              <a:t>DispatcherPriority</a:t>
            </a:r>
            <a:r>
              <a:rPr lang="en-US" sz="1400" dirty="0">
                <a:solidFill>
                  <a:srgbClr val="000000"/>
                </a:solidFill>
                <a:latin typeface="Consolas" panose="020B0609020204030204" pitchFamily="49" charset="0"/>
              </a:rPr>
              <a:t>.Normal,OnTimerElapse,ui.Dispatcher);</a:t>
            </a:r>
          </a:p>
          <a:p>
            <a:pPr marL="914400" lvl="2" indent="0">
              <a:buNone/>
            </a:pPr>
            <a:r>
              <a:rPr lang="en-US" sz="1400" dirty="0">
                <a:solidFill>
                  <a:srgbClr val="000000"/>
                </a:solidFill>
                <a:latin typeface="Consolas" panose="020B0609020204030204" pitchFamily="49" charset="0"/>
              </a:rPr>
              <a:t>_</a:t>
            </a:r>
            <a:r>
              <a:rPr lang="en-US" sz="1400" dirty="0" err="1">
                <a:solidFill>
                  <a:srgbClr val="000000"/>
                </a:solidFill>
                <a:latin typeface="Consolas" panose="020B0609020204030204" pitchFamily="49" charset="0"/>
              </a:rPr>
              <a:t>dispatcherTimer.Start</a:t>
            </a:r>
            <a:r>
              <a:rPr lang="en-US" sz="1400" dirty="0">
                <a:solidFill>
                  <a:srgbClr val="000000"/>
                </a:solidFill>
                <a:latin typeface="Consolas" panose="020B0609020204030204" pitchFamily="49" charset="0"/>
              </a:rPr>
              <a:t>();</a:t>
            </a:r>
          </a:p>
          <a:p>
            <a:r>
              <a:rPr lang="nl-BE" dirty="0"/>
              <a:t>Anders als bij de </a:t>
            </a:r>
            <a:r>
              <a:rPr lang="nl-BE" dirty="0" err="1"/>
              <a:t>multi-threaded</a:t>
            </a:r>
            <a:r>
              <a:rPr lang="nl-BE" dirty="0"/>
              <a:t> timers zal de </a:t>
            </a:r>
            <a:r>
              <a:rPr lang="nl-BE" dirty="0" err="1"/>
              <a:t>DispatcherTimer</a:t>
            </a:r>
            <a:r>
              <a:rPr lang="nl-BE" dirty="0"/>
              <a:t> steeds op </a:t>
            </a:r>
            <a:r>
              <a:rPr lang="nl-BE" dirty="0" err="1"/>
              <a:t>dezelde</a:t>
            </a:r>
            <a:r>
              <a:rPr lang="nl-BE" dirty="0"/>
              <a:t> thread lopen als de UI dankzij de </a:t>
            </a:r>
            <a:r>
              <a:rPr lang="nl-BE" dirty="0" err="1"/>
              <a:t>Dispatcher</a:t>
            </a:r>
            <a:r>
              <a:rPr lang="nl-BE" dirty="0"/>
              <a:t> die we moeten meegeven. 	</a:t>
            </a:r>
            <a:r>
              <a:rPr lang="nl-BE"/>
              <a:t>	</a:t>
            </a:r>
            <a:endParaRPr lang="nl-BE" dirty="0"/>
          </a:p>
          <a:p>
            <a:pPr lvl="1"/>
            <a:endParaRPr lang="nl-BE" dirty="0"/>
          </a:p>
          <a:p>
            <a:endParaRPr lang="nl-BE" dirty="0"/>
          </a:p>
          <a:p>
            <a:pPr marL="914400" lvl="2" indent="0">
              <a:buNone/>
            </a:pPr>
            <a:endParaRPr lang="en-US" sz="1400" dirty="0">
              <a:solidFill>
                <a:srgbClr val="000000"/>
              </a:solidFill>
              <a:latin typeface="Consolas" panose="020B0609020204030204" pitchFamily="49" charset="0"/>
            </a:endParaRPr>
          </a:p>
          <a:p>
            <a:pPr marL="914400" lvl="2" indent="0">
              <a:buNone/>
            </a:pPr>
            <a:endParaRPr lang="nl-BE" sz="1400" dirty="0"/>
          </a:p>
        </p:txBody>
      </p:sp>
    </p:spTree>
    <p:extLst>
      <p:ext uri="{BB962C8B-B14F-4D97-AF65-F5344CB8AC3E}">
        <p14:creationId xmlns:p14="http://schemas.microsoft.com/office/powerpoint/2010/main" val="26109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 name="Rectangle 6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6C8305F-5B1E-4D41-8577-2292AB1FBE3C}"/>
              </a:ext>
            </a:extLst>
          </p:cNvPr>
          <p:cNvPicPr>
            <a:picLocks noChangeAspect="1"/>
          </p:cNvPicPr>
          <p:nvPr/>
        </p:nvPicPr>
        <p:blipFill>
          <a:blip r:embed="rId2">
            <a:alphaModFix amt="35000"/>
            <a:extLst>
              <a:ext uri="{28A0092B-C50C-407E-A947-70E740481C1C}">
                <a14:useLocalDpi xmlns:a14="http://schemas.microsoft.com/office/drawing/2010/main" val="0"/>
              </a:ext>
            </a:extLst>
          </a:blip>
          <a:srcRect t="15062" b="15062"/>
          <a:stretch/>
        </p:blipFill>
        <p:spPr>
          <a:xfrm>
            <a:off x="20" y="10"/>
            <a:ext cx="12191979" cy="6857990"/>
          </a:xfrm>
          <a:prstGeom prst="rect">
            <a:avLst/>
          </a:prstGeom>
        </p:spPr>
      </p:pic>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65125"/>
            <a:ext cx="10515600" cy="1325563"/>
          </a:xfrm>
        </p:spPr>
        <p:txBody>
          <a:bodyPr>
            <a:normAutofit/>
          </a:bodyPr>
          <a:lstStyle/>
          <a:p>
            <a:r>
              <a:rPr lang="nl-BE">
                <a:solidFill>
                  <a:srgbClr val="FFFFFF"/>
                </a:solidFill>
              </a:rPr>
              <a:t>Labo: Threads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825625"/>
            <a:ext cx="10515600" cy="4351338"/>
          </a:xfrm>
        </p:spPr>
        <p:txBody>
          <a:bodyPr>
            <a:normAutofit/>
          </a:bodyPr>
          <a:lstStyle/>
          <a:p>
            <a:r>
              <a:rPr lang="nl-NL" sz="1700">
                <a:solidFill>
                  <a:srgbClr val="FFFFFF"/>
                </a:solidFill>
              </a:rPr>
              <a:t>Basis : </a:t>
            </a:r>
          </a:p>
          <a:p>
            <a:pPr lvl="1"/>
            <a:r>
              <a:rPr lang="nl-NL" sz="1700">
                <a:solidFill>
                  <a:srgbClr val="FFFFFF"/>
                </a:solidFill>
              </a:rPr>
              <a:t>Maak een eenvoudige applicatie die twee threads start. Elke thread moet een nummer (1 of 2) en een bericht ("Thread 1 werkt" of "Thread 2 werkt") printen. Laat beide threads 5 seconden wachten voordat ze het bericht printen.</a:t>
            </a:r>
          </a:p>
          <a:p>
            <a:r>
              <a:rPr lang="nl-NL" sz="1700">
                <a:solidFill>
                  <a:srgbClr val="FFFFFF"/>
                </a:solidFill>
              </a:rPr>
              <a:t>Medium:</a:t>
            </a:r>
          </a:p>
          <a:p>
            <a:pPr lvl="1"/>
            <a:r>
              <a:rPr lang="nl-NL" sz="1700">
                <a:solidFill>
                  <a:srgbClr val="FFFFFF"/>
                </a:solidFill>
              </a:rPr>
              <a:t>Schrijf een programma dat drie threads aanmaakt, waarbij elke thread een andere waarde als parameter ontvangt (bijvoorbeeld: 5, 10, 15). De thread moet het kwadraat van de waarde berekenen en afdrukken.</a:t>
            </a:r>
          </a:p>
          <a:p>
            <a:r>
              <a:rPr lang="nl-NL" sz="1700">
                <a:solidFill>
                  <a:srgbClr val="FFFFFF"/>
                </a:solidFill>
              </a:rPr>
              <a:t>Geavanceerd:</a:t>
            </a:r>
          </a:p>
          <a:p>
            <a:pPr lvl="1"/>
            <a:r>
              <a:rPr lang="nl-NL" sz="1700">
                <a:solidFill>
                  <a:srgbClr val="FFFFFF"/>
                </a:solidFill>
              </a:rPr>
              <a:t>Schrijf een programma dat twee threads creëert die gelijktijdig proberen om een gedeelde variabele te verhogen. Gebruik een lock om ervoor te zorgen dat de toegang tot de gedeelde variabele gesynchroniseerd is.</a:t>
            </a:r>
          </a:p>
          <a:p>
            <a:endParaRPr lang="nl-BE" sz="1700">
              <a:solidFill>
                <a:srgbClr val="FFFFFF"/>
              </a:solidFill>
            </a:endParaRPr>
          </a:p>
        </p:txBody>
      </p:sp>
    </p:spTree>
    <p:extLst>
      <p:ext uri="{BB962C8B-B14F-4D97-AF65-F5344CB8AC3E}">
        <p14:creationId xmlns:p14="http://schemas.microsoft.com/office/powerpoint/2010/main" val="647201208"/>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40135C-56A4-4806-0C88-13637321CF4A}"/>
            </a:ext>
          </a:extLst>
        </p:cNvPr>
        <p:cNvGrpSpPr/>
        <p:nvPr/>
      </p:nvGrpSpPr>
      <p:grpSpPr>
        <a:xfrm>
          <a:off x="0" y="0"/>
          <a:ext cx="0" cy="0"/>
          <a:chOff x="0" y="0"/>
          <a:chExt cx="0" cy="0"/>
        </a:xfrm>
      </p:grpSpPr>
      <p:sp>
        <p:nvSpPr>
          <p:cNvPr id="61" name="Rectangle 6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5CA4DBB-B272-43C4-B794-A8742B92B571}"/>
              </a:ext>
            </a:extLst>
          </p:cNvPr>
          <p:cNvPicPr>
            <a:picLocks noChangeAspect="1"/>
          </p:cNvPicPr>
          <p:nvPr/>
        </p:nvPicPr>
        <p:blipFill>
          <a:blip r:embed="rId2">
            <a:alphaModFix amt="35000"/>
            <a:extLst>
              <a:ext uri="{28A0092B-C50C-407E-A947-70E740481C1C}">
                <a14:useLocalDpi xmlns:a14="http://schemas.microsoft.com/office/drawing/2010/main" val="0"/>
              </a:ext>
            </a:extLst>
          </a:blip>
          <a:srcRect t="18684" b="11223"/>
          <a:stretch/>
        </p:blipFill>
        <p:spPr>
          <a:xfrm>
            <a:off x="20" y="10"/>
            <a:ext cx="12191979" cy="6857990"/>
          </a:xfrm>
          <a:prstGeom prst="rect">
            <a:avLst/>
          </a:prstGeom>
        </p:spPr>
      </p:pic>
      <p:sp>
        <p:nvSpPr>
          <p:cNvPr id="2" name="Titel 1">
            <a:extLst>
              <a:ext uri="{FF2B5EF4-FFF2-40B4-BE49-F238E27FC236}">
                <a16:creationId xmlns:a16="http://schemas.microsoft.com/office/drawing/2014/main" id="{58B90409-7920-E084-4CBC-EECF96EFBE00}"/>
              </a:ext>
            </a:extLst>
          </p:cNvPr>
          <p:cNvSpPr>
            <a:spLocks noGrp="1"/>
          </p:cNvSpPr>
          <p:nvPr>
            <p:ph type="title"/>
          </p:nvPr>
        </p:nvSpPr>
        <p:spPr>
          <a:xfrm>
            <a:off x="838200" y="365125"/>
            <a:ext cx="10515600" cy="1325563"/>
          </a:xfrm>
        </p:spPr>
        <p:txBody>
          <a:bodyPr>
            <a:normAutofit/>
          </a:bodyPr>
          <a:lstStyle/>
          <a:p>
            <a:r>
              <a:rPr lang="nl-BE">
                <a:solidFill>
                  <a:srgbClr val="FFFFFF"/>
                </a:solidFill>
              </a:rPr>
              <a:t>Labo: ThreadPool</a:t>
            </a:r>
          </a:p>
        </p:txBody>
      </p:sp>
      <p:sp>
        <p:nvSpPr>
          <p:cNvPr id="3" name="Tijdelijke aanduiding voor inhoud 2">
            <a:extLst>
              <a:ext uri="{FF2B5EF4-FFF2-40B4-BE49-F238E27FC236}">
                <a16:creationId xmlns:a16="http://schemas.microsoft.com/office/drawing/2014/main" id="{63B59DE8-8E4A-5653-6869-BE0EED94422F}"/>
              </a:ext>
            </a:extLst>
          </p:cNvPr>
          <p:cNvSpPr>
            <a:spLocks noGrp="1"/>
          </p:cNvSpPr>
          <p:nvPr>
            <p:ph idx="1"/>
          </p:nvPr>
        </p:nvSpPr>
        <p:spPr>
          <a:xfrm>
            <a:off x="838200" y="1825625"/>
            <a:ext cx="10515600" cy="4351338"/>
          </a:xfrm>
        </p:spPr>
        <p:txBody>
          <a:bodyPr>
            <a:normAutofit/>
          </a:bodyPr>
          <a:lstStyle/>
          <a:p>
            <a:r>
              <a:rPr lang="nl-BE">
                <a:solidFill>
                  <a:srgbClr val="FFFFFF"/>
                </a:solidFill>
              </a:rPr>
              <a:t>Basis:</a:t>
            </a:r>
          </a:p>
          <a:p>
            <a:pPr lvl="1"/>
            <a:r>
              <a:rPr lang="nl-NL">
                <a:solidFill>
                  <a:srgbClr val="FFFFFF"/>
                </a:solidFill>
              </a:rPr>
              <a:t>Maak een programma dat drie taken uitvoert via de ThreadPool. Elke taak moet de naam van de huidige thread en een simpel bericht afdrukken.</a:t>
            </a:r>
          </a:p>
          <a:p>
            <a:r>
              <a:rPr lang="nl-NL">
                <a:solidFill>
                  <a:srgbClr val="FFFFFF"/>
                </a:solidFill>
              </a:rPr>
              <a:t>Medium</a:t>
            </a:r>
          </a:p>
          <a:p>
            <a:pPr lvl="1"/>
            <a:r>
              <a:rPr lang="nl-NL">
                <a:solidFill>
                  <a:srgbClr val="FFFFFF"/>
                </a:solidFill>
              </a:rPr>
              <a:t>Gebruik de ThreadPool om meerdere taken met parameters aan te roepen. Elke taak moet de derde macht van een getal berekenen en het resultaat weergeven.</a:t>
            </a:r>
          </a:p>
          <a:p>
            <a:endParaRPr lang="nl-BE">
              <a:solidFill>
                <a:srgbClr val="FFFFFF"/>
              </a:solidFill>
            </a:endParaRPr>
          </a:p>
        </p:txBody>
      </p:sp>
    </p:spTree>
    <p:extLst>
      <p:ext uri="{BB962C8B-B14F-4D97-AF65-F5344CB8AC3E}">
        <p14:creationId xmlns:p14="http://schemas.microsoft.com/office/powerpoint/2010/main" val="1403283193"/>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CBAFD18-AD2D-89B5-1B58-6DD72B896B1B}"/>
            </a:ext>
          </a:extLst>
        </p:cNvPr>
        <p:cNvGrpSpPr/>
        <p:nvPr/>
      </p:nvGrpSpPr>
      <p:grpSpPr>
        <a:xfrm>
          <a:off x="0" y="0"/>
          <a:ext cx="0" cy="0"/>
          <a:chOff x="0" y="0"/>
          <a:chExt cx="0" cy="0"/>
        </a:xfrm>
      </p:grpSpPr>
      <p:sp>
        <p:nvSpPr>
          <p:cNvPr id="61" name="Rectangle 6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C62916E-8B9A-881D-F289-1E6D301DDB1A}"/>
              </a:ext>
            </a:extLst>
          </p:cNvPr>
          <p:cNvPicPr>
            <a:picLocks noChangeAspect="1"/>
          </p:cNvPicPr>
          <p:nvPr/>
        </p:nvPicPr>
        <p:blipFill>
          <a:blip r:embed="rId2">
            <a:alphaModFix amt="35000"/>
            <a:extLst>
              <a:ext uri="{28A0092B-C50C-407E-A947-70E740481C1C}">
                <a14:useLocalDpi xmlns:a14="http://schemas.microsoft.com/office/drawing/2010/main" val="0"/>
              </a:ext>
            </a:extLst>
          </a:blip>
          <a:srcRect t="12993" b="12994"/>
          <a:stretch/>
        </p:blipFill>
        <p:spPr>
          <a:xfrm>
            <a:off x="20" y="10"/>
            <a:ext cx="12191979" cy="6857990"/>
          </a:xfrm>
          <a:prstGeom prst="rect">
            <a:avLst/>
          </a:prstGeom>
        </p:spPr>
      </p:pic>
      <p:sp>
        <p:nvSpPr>
          <p:cNvPr id="2" name="Titel 1">
            <a:extLst>
              <a:ext uri="{FF2B5EF4-FFF2-40B4-BE49-F238E27FC236}">
                <a16:creationId xmlns:a16="http://schemas.microsoft.com/office/drawing/2014/main" id="{558A2499-CFAE-FE35-D141-C853AC7421B5}"/>
              </a:ext>
            </a:extLst>
          </p:cNvPr>
          <p:cNvSpPr>
            <a:spLocks noGrp="1"/>
          </p:cNvSpPr>
          <p:nvPr>
            <p:ph type="title"/>
          </p:nvPr>
        </p:nvSpPr>
        <p:spPr>
          <a:xfrm>
            <a:off x="838200" y="365125"/>
            <a:ext cx="10515600" cy="1325563"/>
          </a:xfrm>
        </p:spPr>
        <p:txBody>
          <a:bodyPr>
            <a:normAutofit/>
          </a:bodyPr>
          <a:lstStyle/>
          <a:p>
            <a:r>
              <a:rPr lang="nl-BE">
                <a:solidFill>
                  <a:srgbClr val="FFFFFF"/>
                </a:solidFill>
              </a:rPr>
              <a:t>Labo: Tasks</a:t>
            </a:r>
          </a:p>
        </p:txBody>
      </p:sp>
      <p:sp>
        <p:nvSpPr>
          <p:cNvPr id="3" name="Tijdelijke aanduiding voor inhoud 2">
            <a:extLst>
              <a:ext uri="{FF2B5EF4-FFF2-40B4-BE49-F238E27FC236}">
                <a16:creationId xmlns:a16="http://schemas.microsoft.com/office/drawing/2014/main" id="{D0373673-22AB-54C0-6193-7C230EDD9569}"/>
              </a:ext>
            </a:extLst>
          </p:cNvPr>
          <p:cNvSpPr>
            <a:spLocks noGrp="1"/>
          </p:cNvSpPr>
          <p:nvPr>
            <p:ph idx="1"/>
          </p:nvPr>
        </p:nvSpPr>
        <p:spPr>
          <a:xfrm>
            <a:off x="838200" y="1825625"/>
            <a:ext cx="10515600" cy="4351338"/>
          </a:xfrm>
        </p:spPr>
        <p:txBody>
          <a:bodyPr>
            <a:normAutofit/>
          </a:bodyPr>
          <a:lstStyle/>
          <a:p>
            <a:r>
              <a:rPr lang="nl-BE">
                <a:solidFill>
                  <a:srgbClr val="FFFFFF"/>
                </a:solidFill>
              </a:rPr>
              <a:t>Basis:</a:t>
            </a:r>
          </a:p>
          <a:p>
            <a:pPr lvl="1"/>
            <a:r>
              <a:rPr lang="nl-NL">
                <a:solidFill>
                  <a:srgbClr val="FFFFFF"/>
                </a:solidFill>
              </a:rPr>
              <a:t>Maak een programma dat drie Task-objecten creëert, waarbij elke taak een getal teruggeeft dat wordt verdubbeld. Wacht tot alle taken zijn voltooid en print de resultaten.</a:t>
            </a:r>
          </a:p>
          <a:p>
            <a:r>
              <a:rPr lang="nl-NL">
                <a:solidFill>
                  <a:srgbClr val="FFFFFF"/>
                </a:solidFill>
              </a:rPr>
              <a:t>Medium:</a:t>
            </a:r>
          </a:p>
          <a:p>
            <a:pPr lvl="1"/>
            <a:r>
              <a:rPr lang="nl-NL">
                <a:solidFill>
                  <a:srgbClr val="FFFFFF"/>
                </a:solidFill>
              </a:rPr>
              <a:t>Maak een programma dat een reeks van drie taken aanroept, waarbij elke taak afhankelijk is van de vorige. De eerste taak moet een getal verdubbelen, de tweede taak moet dat verdubbelde getal verdubbelen, en de derde taak moet het kwadraat berekenen van het eindresultaat.</a:t>
            </a:r>
          </a:p>
          <a:p>
            <a:endParaRPr lang="nl-BE">
              <a:solidFill>
                <a:srgbClr val="FFFFFF"/>
              </a:solidFill>
            </a:endParaRPr>
          </a:p>
        </p:txBody>
      </p:sp>
    </p:spTree>
    <p:extLst>
      <p:ext uri="{BB962C8B-B14F-4D97-AF65-F5344CB8AC3E}">
        <p14:creationId xmlns:p14="http://schemas.microsoft.com/office/powerpoint/2010/main" val="623070689"/>
      </p:ext>
    </p:extLst>
  </p:cSld>
  <p:clrMapOvr>
    <a:overrideClrMapping bg1="dk1" tx1="lt1" bg2="dk2" tx2="lt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F816D9D-A031-D6F9-C51A-D37144B87973}"/>
            </a:ext>
          </a:extLst>
        </p:cNvPr>
        <p:cNvGrpSpPr/>
        <p:nvPr/>
      </p:nvGrpSpPr>
      <p:grpSpPr>
        <a:xfrm>
          <a:off x="0" y="0"/>
          <a:ext cx="0" cy="0"/>
          <a:chOff x="0" y="0"/>
          <a:chExt cx="0" cy="0"/>
        </a:xfrm>
      </p:grpSpPr>
      <p:sp>
        <p:nvSpPr>
          <p:cNvPr id="58" name="Rectangle 57">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D296508-D2DE-13C9-839D-EBD5C2B73F69}"/>
              </a:ext>
            </a:extLst>
          </p:cNvPr>
          <p:cNvPicPr>
            <a:picLocks noChangeAspect="1"/>
          </p:cNvPicPr>
          <p:nvPr/>
        </p:nvPicPr>
        <p:blipFill>
          <a:blip r:embed="rId2">
            <a:alphaModFix amt="35000"/>
            <a:extLst>
              <a:ext uri="{28A0092B-C50C-407E-A947-70E740481C1C}">
                <a14:useLocalDpi xmlns:a14="http://schemas.microsoft.com/office/drawing/2010/main" val="0"/>
              </a:ext>
            </a:extLst>
          </a:blip>
          <a:srcRect t="10576" b="19112"/>
          <a:stretch/>
        </p:blipFill>
        <p:spPr>
          <a:xfrm>
            <a:off x="20" y="10"/>
            <a:ext cx="12191980" cy="6857990"/>
          </a:xfrm>
          <a:prstGeom prst="rect">
            <a:avLst/>
          </a:prstGeom>
        </p:spPr>
      </p:pic>
      <p:sp>
        <p:nvSpPr>
          <p:cNvPr id="2" name="Titel 1">
            <a:extLst>
              <a:ext uri="{FF2B5EF4-FFF2-40B4-BE49-F238E27FC236}">
                <a16:creationId xmlns:a16="http://schemas.microsoft.com/office/drawing/2014/main" id="{AA920584-CCAD-C378-2870-2ADA889FE8C7}"/>
              </a:ext>
            </a:extLst>
          </p:cNvPr>
          <p:cNvSpPr>
            <a:spLocks noGrp="1"/>
          </p:cNvSpPr>
          <p:nvPr>
            <p:ph type="title"/>
          </p:nvPr>
        </p:nvSpPr>
        <p:spPr>
          <a:xfrm>
            <a:off x="838200" y="365125"/>
            <a:ext cx="10515600" cy="1325563"/>
          </a:xfrm>
        </p:spPr>
        <p:txBody>
          <a:bodyPr>
            <a:normAutofit/>
          </a:bodyPr>
          <a:lstStyle/>
          <a:p>
            <a:r>
              <a:rPr lang="nl-BE">
                <a:solidFill>
                  <a:srgbClr val="FFFFFF"/>
                </a:solidFill>
              </a:rPr>
              <a:t>Labo: Async / Await</a:t>
            </a:r>
            <a:endParaRPr lang="nl-BE" dirty="0">
              <a:solidFill>
                <a:srgbClr val="FFFFFF"/>
              </a:solidFill>
            </a:endParaRPr>
          </a:p>
        </p:txBody>
      </p:sp>
      <p:sp>
        <p:nvSpPr>
          <p:cNvPr id="3" name="Tijdelijke aanduiding voor inhoud 2">
            <a:extLst>
              <a:ext uri="{FF2B5EF4-FFF2-40B4-BE49-F238E27FC236}">
                <a16:creationId xmlns:a16="http://schemas.microsoft.com/office/drawing/2014/main" id="{9E7EE5B7-83EB-EAF6-18FB-C7DC9AEB87CF}"/>
              </a:ext>
            </a:extLst>
          </p:cNvPr>
          <p:cNvSpPr>
            <a:spLocks noGrp="1"/>
          </p:cNvSpPr>
          <p:nvPr>
            <p:ph idx="1"/>
          </p:nvPr>
        </p:nvSpPr>
        <p:spPr>
          <a:xfrm>
            <a:off x="838200" y="1825625"/>
            <a:ext cx="10515600" cy="4351338"/>
          </a:xfrm>
        </p:spPr>
        <p:txBody>
          <a:bodyPr>
            <a:normAutofit/>
          </a:bodyPr>
          <a:lstStyle/>
          <a:p>
            <a:r>
              <a:rPr lang="nl-BE" sz="1400">
                <a:solidFill>
                  <a:srgbClr val="FFFFFF"/>
                </a:solidFill>
              </a:rPr>
              <a:t>Basis:</a:t>
            </a:r>
          </a:p>
          <a:p>
            <a:pPr lvl="1"/>
            <a:r>
              <a:rPr lang="nl-NL" sz="1400">
                <a:solidFill>
                  <a:srgbClr val="FFFFFF"/>
                </a:solidFill>
              </a:rPr>
              <a:t> Schrijf een asynchrone methode FetchDataAsync die simuleert dat er gegevens worden opgehaald van een externe bron. De methode moet 3 seconden wachten en dan een bericht printen. Roep deze methode asynchroon aan in Main.</a:t>
            </a:r>
          </a:p>
          <a:p>
            <a:pPr lvl="1"/>
            <a:r>
              <a:rPr lang="nl-NL" sz="1400">
                <a:solidFill>
                  <a:srgbClr val="FFFFFF"/>
                </a:solidFill>
              </a:rPr>
              <a:t>Maak een programma dat een taak uitvoert die een uitzondering veroorzaakt. Zorg ervoor dat de uitzondering correct wordt afgehandeld met behulp van try-catch binnen de asynchrone context.</a:t>
            </a:r>
          </a:p>
          <a:p>
            <a:r>
              <a:rPr lang="nl-NL" sz="1400">
                <a:solidFill>
                  <a:srgbClr val="FFFFFF"/>
                </a:solidFill>
              </a:rPr>
              <a:t>Medium:</a:t>
            </a:r>
          </a:p>
          <a:p>
            <a:pPr lvl="1"/>
            <a:r>
              <a:rPr lang="nl-NL" sz="1400">
                <a:solidFill>
                  <a:srgbClr val="FFFFFF"/>
                </a:solidFill>
              </a:rPr>
              <a:t>Schrijf een programma dat drie asynchrone methodes aanroept, waarbij elke methode simuleert dat er gegevens worden opgehaald met verschillende wachttijden (bijv. 2, 4, en 6 seconden). Wacht tot alle methodes zijn voltooid voordat het programma verdergaat.</a:t>
            </a:r>
          </a:p>
          <a:p>
            <a:r>
              <a:rPr lang="nl-NL" sz="1400">
                <a:solidFill>
                  <a:srgbClr val="FFFFFF"/>
                </a:solidFill>
              </a:rPr>
              <a:t>Geavanceerd:</a:t>
            </a:r>
          </a:p>
          <a:p>
            <a:pPr lvl="1"/>
            <a:r>
              <a:rPr lang="nl-NL" sz="1400">
                <a:solidFill>
                  <a:srgbClr val="FFFFFF"/>
                </a:solidFill>
              </a:rPr>
              <a:t>Schrijf een programma waarin een asynchrone taak wordt uitgevoerd met een time-out. Als de taak langer dan 5 seconden duurt, moet een foutbericht worden weergegeven.</a:t>
            </a:r>
          </a:p>
          <a:p>
            <a:endParaRPr lang="nl-BE" sz="1400">
              <a:solidFill>
                <a:srgbClr val="FFFFFF"/>
              </a:solidFill>
            </a:endParaRPr>
          </a:p>
        </p:txBody>
      </p:sp>
    </p:spTree>
    <p:extLst>
      <p:ext uri="{BB962C8B-B14F-4D97-AF65-F5344CB8AC3E}">
        <p14:creationId xmlns:p14="http://schemas.microsoft.com/office/powerpoint/2010/main" val="4112298428"/>
      </p:ext>
    </p:extLst>
  </p:cSld>
  <p:clrMapOvr>
    <a:overrideClrMapping bg1="dk1" tx1="lt1" bg2="dk2" tx2="lt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01972"/>
            <a:ext cx="10515600" cy="794204"/>
          </a:xfrm>
        </p:spPr>
        <p:txBody>
          <a:bodyPr/>
          <a:lstStyle/>
          <a:p>
            <a:r>
              <a:rPr lang="nl-BE" dirty="0"/>
              <a:t>Labo I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136591"/>
            <a:ext cx="10515600" cy="5230653"/>
          </a:xfrm>
        </p:spPr>
        <p:txBody>
          <a:bodyPr>
            <a:normAutofit/>
          </a:bodyPr>
          <a:lstStyle/>
          <a:p>
            <a:endParaRPr lang="nl-BE" dirty="0"/>
          </a:p>
        </p:txBody>
      </p:sp>
    </p:spTree>
    <p:extLst>
      <p:ext uri="{BB962C8B-B14F-4D97-AF65-F5344CB8AC3E}">
        <p14:creationId xmlns:p14="http://schemas.microsoft.com/office/powerpoint/2010/main" val="373250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21532" y="145916"/>
            <a:ext cx="10932268" cy="787940"/>
          </a:xfrm>
        </p:spPr>
        <p:txBody>
          <a:bodyPr/>
          <a:lstStyle/>
          <a:p>
            <a:r>
              <a:rPr lang="nl-BE" dirty="0"/>
              <a:t>Asynchrone functies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21532" y="1089498"/>
            <a:ext cx="11348936" cy="5447489"/>
          </a:xfrm>
        </p:spPr>
        <p:txBody>
          <a:bodyPr>
            <a:normAutofit/>
          </a:bodyPr>
          <a:lstStyle/>
          <a:p>
            <a:r>
              <a:rPr lang="nl-BE" dirty="0"/>
              <a:t>Traditioneel worden alle functies binnen een applicatie synchroon uitgevoerd. Dit maakt het makkelijk om alle taken elkaar te laten opvolgen.</a:t>
            </a:r>
          </a:p>
          <a:p>
            <a:r>
              <a:rPr lang="nl-BE" dirty="0"/>
              <a:t>Het grote nadeel is dat bij langdurige operaties het programma geblokkeerd blijft tot de operatie is voltooid. </a:t>
            </a:r>
          </a:p>
          <a:p>
            <a:r>
              <a:rPr lang="nl-BE" dirty="0"/>
              <a:t>Daarom kunnen we </a:t>
            </a:r>
            <a:r>
              <a:rPr lang="en-US" dirty="0"/>
              <a:t>threading</a:t>
            </a:r>
            <a:r>
              <a:rPr lang="nl-BE" dirty="0"/>
              <a:t> gebruiken om langdurige taken parallel te laten uitvoeren.</a:t>
            </a:r>
          </a:p>
          <a:p>
            <a:r>
              <a:rPr lang="nl-BE" dirty="0"/>
              <a:t>De operatie wordt dan op een andere thread uitgevoerd (op dezelfde of een andere core) en gaat niet langer de synchrone flow van de applicatie verstoren.</a:t>
            </a:r>
          </a:p>
          <a:p>
            <a:r>
              <a:rPr lang="nl-BE" dirty="0"/>
              <a:t>Maar omdat we niet langer parallel werken, volgt in dit geval de applicatie niet langer de gewone flow van de applicatie.</a:t>
            </a:r>
          </a:p>
        </p:txBody>
      </p:sp>
    </p:spTree>
    <p:extLst>
      <p:ext uri="{BB962C8B-B14F-4D97-AF65-F5344CB8AC3E}">
        <p14:creationId xmlns:p14="http://schemas.microsoft.com/office/powerpoint/2010/main" val="2856453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9365" y="163880"/>
            <a:ext cx="11194916" cy="794204"/>
          </a:xfrm>
        </p:spPr>
        <p:txBody>
          <a:bodyPr/>
          <a:lstStyle/>
          <a:p>
            <a:r>
              <a:rPr lang="nl-BE" dirty="0"/>
              <a:t>Asynchrone scenario’s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9365" y="958084"/>
            <a:ext cx="11428380" cy="5627542"/>
          </a:xfrm>
        </p:spPr>
        <p:txBody>
          <a:bodyPr>
            <a:normAutofit/>
          </a:bodyPr>
          <a:lstStyle/>
          <a:p>
            <a:r>
              <a:rPr lang="nl-BE" dirty="0"/>
              <a:t>We gebruiken asynchrone  functies meestal in volgende scenario’s:</a:t>
            </a:r>
          </a:p>
          <a:p>
            <a:pPr lvl="1"/>
            <a:r>
              <a:rPr lang="nl-BE" dirty="0"/>
              <a:t>Wanneer we een ‘</a:t>
            </a:r>
            <a:r>
              <a:rPr lang="nl-BE" dirty="0" err="1"/>
              <a:t>responsive</a:t>
            </a:r>
            <a:r>
              <a:rPr lang="nl-BE" dirty="0"/>
              <a:t> UI’ willen maken:</a:t>
            </a:r>
          </a:p>
          <a:p>
            <a:pPr lvl="2"/>
            <a:r>
              <a:rPr lang="nl-BE" dirty="0"/>
              <a:t>Wanneer we gebruikersinterfaces maken met WPF of Windows Forms is het vervelend voor de gebruiker als langdurige taken de volledige interface blokkeren.</a:t>
            </a:r>
          </a:p>
          <a:p>
            <a:pPr lvl="1"/>
            <a:r>
              <a:rPr lang="nl-BE" dirty="0"/>
              <a:t>Bij grote operaties op een </a:t>
            </a:r>
            <a:r>
              <a:rPr lang="nl-BE" dirty="0" err="1"/>
              <a:t>multi</a:t>
            </a:r>
            <a:r>
              <a:rPr lang="nl-BE" dirty="0"/>
              <a:t>-core toestel.</a:t>
            </a:r>
          </a:p>
          <a:p>
            <a:pPr lvl="2"/>
            <a:r>
              <a:rPr lang="nl-BE" dirty="0"/>
              <a:t>Indien een device beschikt over meerdere </a:t>
            </a:r>
            <a:r>
              <a:rPr lang="nl-BE" dirty="0" err="1"/>
              <a:t>cores</a:t>
            </a:r>
            <a:r>
              <a:rPr lang="nl-BE" dirty="0"/>
              <a:t> en we moeten </a:t>
            </a:r>
            <a:r>
              <a:rPr lang="nl-BE" dirty="0" err="1"/>
              <a:t>processorintensieve</a:t>
            </a:r>
            <a:r>
              <a:rPr lang="nl-BE" dirty="0"/>
              <a:t> operaties verrichten is het aangewezen die taken te spreiden over zo veel mogelijk </a:t>
            </a:r>
            <a:r>
              <a:rPr lang="nl-BE" dirty="0" err="1"/>
              <a:t>cores</a:t>
            </a:r>
            <a:r>
              <a:rPr lang="nl-BE" dirty="0"/>
              <a:t> die elk een deel van de berekening gaan uitvoeren.</a:t>
            </a:r>
          </a:p>
          <a:p>
            <a:pPr lvl="1"/>
            <a:r>
              <a:rPr lang="en-US" dirty="0"/>
              <a:t>Ahead of time </a:t>
            </a:r>
            <a:r>
              <a:rPr lang="nl-BE" dirty="0"/>
              <a:t>programmatie.</a:t>
            </a:r>
          </a:p>
          <a:p>
            <a:pPr lvl="2"/>
            <a:r>
              <a:rPr lang="nl-BE" dirty="0"/>
              <a:t>Wanneer we weten dat een device over meerdere </a:t>
            </a:r>
            <a:r>
              <a:rPr lang="nl-BE" dirty="0" err="1"/>
              <a:t>cores</a:t>
            </a:r>
            <a:r>
              <a:rPr lang="nl-BE" dirty="0"/>
              <a:t> beschikt en vermoeden dat de gebruiker mogelijk een tijdrovende operatie gaat uitvoeren kunnen we op voorhand al berekeningen uitvoeren zodat het lijkt dat die operatie supersnel wordt uitgevoerd.</a:t>
            </a:r>
          </a:p>
          <a:p>
            <a:pPr lvl="1"/>
            <a:r>
              <a:rPr lang="nl-BE" dirty="0"/>
              <a:t>Bij parallelle IO operaties.</a:t>
            </a:r>
          </a:p>
          <a:p>
            <a:pPr lvl="2"/>
            <a:r>
              <a:rPr lang="nl-BE" dirty="0"/>
              <a:t>Wanneer we verschillende netwerk- of diskoperaties moeten uitvoeren die het synchrone verloop van onze app kunnen vertragen of blokkeren, is het dikwijls handig om die in een aparte thread uit te voeren zodat de gewone werking van ons programma kan doorgaan.</a:t>
            </a:r>
          </a:p>
        </p:txBody>
      </p:sp>
    </p:spTree>
    <p:extLst>
      <p:ext uri="{BB962C8B-B14F-4D97-AF65-F5344CB8AC3E}">
        <p14:creationId xmlns:p14="http://schemas.microsoft.com/office/powerpoint/2010/main" val="2789721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F46D6F0-E1F9-448C-843B-1E44EAB37328}"/>
              </a:ext>
            </a:extLst>
          </p:cNvPr>
          <p:cNvPicPr>
            <a:picLocks noChangeAspect="1"/>
          </p:cNvPicPr>
          <p:nvPr/>
        </p:nvPicPr>
        <p:blipFill rotWithShape="1">
          <a:blip r:embed="rId2"/>
          <a:srcRect l="6190" r="18261" b="1207"/>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a:t>Threading</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3513741"/>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525295" y="212511"/>
            <a:ext cx="10828505"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525295" y="1006716"/>
            <a:ext cx="11274356" cy="5360528"/>
          </a:xfrm>
        </p:spPr>
        <p:txBody>
          <a:bodyPr>
            <a:normAutofit/>
          </a:bodyPr>
          <a:lstStyle/>
          <a:p>
            <a:r>
              <a:rPr lang="nl-BE" dirty="0"/>
              <a:t>Een programma is een proces dat door het operating system wordt uitgevoerd in een geïsoleerde omgeving. </a:t>
            </a:r>
          </a:p>
          <a:p>
            <a:pPr lvl="1"/>
            <a:r>
              <a:rPr lang="nl-BE" dirty="0"/>
              <a:t>Een programma dat een enkele thread gebruikt, heeft alle systeemresources van dit programma voor zichzelf.</a:t>
            </a:r>
          </a:p>
          <a:p>
            <a:pPr lvl="1"/>
            <a:r>
              <a:rPr lang="nl-BE" dirty="0"/>
              <a:t>Een programma met meerdere </a:t>
            </a:r>
            <a:r>
              <a:rPr lang="nl-BE" dirty="0" err="1"/>
              <a:t>threads</a:t>
            </a:r>
            <a:r>
              <a:rPr lang="nl-BE" dirty="0"/>
              <a:t> moet deze resources delen, vooral het gemeenschappelijk geheugen speelt hierbij een belangrijke rol.</a:t>
            </a:r>
          </a:p>
          <a:p>
            <a:r>
              <a:rPr lang="nl-BE" dirty="0"/>
              <a:t>Wanneer een programma een nieuwe thread creëert, zal deze bij een </a:t>
            </a:r>
            <a:r>
              <a:rPr lang="nl-BE" dirty="0" err="1"/>
              <a:t>multi</a:t>
            </a:r>
            <a:r>
              <a:rPr lang="nl-BE" dirty="0"/>
              <a:t>-core machine dikwijls (deels) gelijktijdig met de </a:t>
            </a:r>
            <a:r>
              <a:rPr lang="nl-BE" dirty="0" err="1"/>
              <a:t>main</a:t>
            </a:r>
            <a:r>
              <a:rPr lang="nl-BE" dirty="0"/>
              <a:t> thread lopen.</a:t>
            </a:r>
          </a:p>
        </p:txBody>
      </p:sp>
      <p:grpSp>
        <p:nvGrpSpPr>
          <p:cNvPr id="4" name="Group 3">
            <a:extLst>
              <a:ext uri="{FF2B5EF4-FFF2-40B4-BE49-F238E27FC236}">
                <a16:creationId xmlns:a16="http://schemas.microsoft.com/office/drawing/2014/main" id="{5C19B711-18E1-4A31-A216-51EFB78B821D}"/>
              </a:ext>
            </a:extLst>
          </p:cNvPr>
          <p:cNvGrpSpPr/>
          <p:nvPr/>
        </p:nvGrpSpPr>
        <p:grpSpPr>
          <a:xfrm>
            <a:off x="838199" y="4811282"/>
            <a:ext cx="10476434" cy="1519728"/>
            <a:chOff x="838199" y="4811282"/>
            <a:chExt cx="10476434" cy="1519728"/>
          </a:xfrm>
        </p:grpSpPr>
        <p:sp>
          <p:nvSpPr>
            <p:cNvPr id="5" name="Rectangle 4">
              <a:extLst>
                <a:ext uri="{FF2B5EF4-FFF2-40B4-BE49-F238E27FC236}">
                  <a16:creationId xmlns:a16="http://schemas.microsoft.com/office/drawing/2014/main" id="{416DB2C4-0F31-49AB-9677-759B22752249}"/>
                </a:ext>
              </a:extLst>
            </p:cNvPr>
            <p:cNvSpPr/>
            <p:nvPr/>
          </p:nvSpPr>
          <p:spPr>
            <a:xfrm>
              <a:off x="838200" y="4811282"/>
              <a:ext cx="9758585" cy="683664"/>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40E5AC5-E2E9-4001-902B-ECEA68DA84FD}"/>
                </a:ext>
              </a:extLst>
            </p:cNvPr>
            <p:cNvSpPr/>
            <p:nvPr/>
          </p:nvSpPr>
          <p:spPr>
            <a:xfrm>
              <a:off x="838199" y="5647346"/>
              <a:ext cx="9758585" cy="683664"/>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6A04EF7-5519-4048-8434-57900B9D47C3}"/>
                </a:ext>
              </a:extLst>
            </p:cNvPr>
            <p:cNvSpPr/>
            <p:nvPr/>
          </p:nvSpPr>
          <p:spPr>
            <a:xfrm>
              <a:off x="10699334" y="4811282"/>
              <a:ext cx="615299" cy="68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400" dirty="0"/>
                <a:t>Main thread</a:t>
              </a:r>
            </a:p>
          </p:txBody>
        </p:sp>
        <p:sp>
          <p:nvSpPr>
            <p:cNvPr id="8" name="Rectangle 7">
              <a:extLst>
                <a:ext uri="{FF2B5EF4-FFF2-40B4-BE49-F238E27FC236}">
                  <a16:creationId xmlns:a16="http://schemas.microsoft.com/office/drawing/2014/main" id="{EB931965-1AC2-4023-9671-1BDFBA965E24}"/>
                </a:ext>
              </a:extLst>
            </p:cNvPr>
            <p:cNvSpPr/>
            <p:nvPr/>
          </p:nvSpPr>
          <p:spPr>
            <a:xfrm>
              <a:off x="10699335" y="5647346"/>
              <a:ext cx="615298" cy="68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400" dirty="0"/>
                <a:t>Worker thread</a:t>
              </a:r>
            </a:p>
          </p:txBody>
        </p:sp>
      </p:grpSp>
      <p:sp>
        <p:nvSpPr>
          <p:cNvPr id="9" name="Oval 8">
            <a:extLst>
              <a:ext uri="{FF2B5EF4-FFF2-40B4-BE49-F238E27FC236}">
                <a16:creationId xmlns:a16="http://schemas.microsoft.com/office/drawing/2014/main" id="{F0AC2AE3-D60E-44FF-832B-32CB420D9FD1}"/>
              </a:ext>
            </a:extLst>
          </p:cNvPr>
          <p:cNvSpPr/>
          <p:nvPr/>
        </p:nvSpPr>
        <p:spPr>
          <a:xfrm>
            <a:off x="5844341"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5837CE16-B8C9-450B-8A6F-52676D6BDFBB}"/>
              </a:ext>
            </a:extLst>
          </p:cNvPr>
          <p:cNvSpPr/>
          <p:nvPr/>
        </p:nvSpPr>
        <p:spPr>
          <a:xfrm>
            <a:off x="5308714"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BA5A4947-6188-40F6-A8AC-99BBB5AA7335}"/>
              </a:ext>
            </a:extLst>
          </p:cNvPr>
          <p:cNvSpPr/>
          <p:nvPr/>
        </p:nvSpPr>
        <p:spPr>
          <a:xfrm>
            <a:off x="3395800"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A6F6CCD-3B32-485F-BCA3-19199BD341BB}"/>
              </a:ext>
            </a:extLst>
          </p:cNvPr>
          <p:cNvSpPr/>
          <p:nvPr/>
        </p:nvSpPr>
        <p:spPr>
          <a:xfrm>
            <a:off x="4813056"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61F2420-DDAC-402F-9CF7-438E20D0FF11}"/>
              </a:ext>
            </a:extLst>
          </p:cNvPr>
          <p:cNvSpPr/>
          <p:nvPr/>
        </p:nvSpPr>
        <p:spPr>
          <a:xfrm>
            <a:off x="4317398"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EFC617CE-4A13-4C30-86EC-4A54B1329051}"/>
              </a:ext>
            </a:extLst>
          </p:cNvPr>
          <p:cNvSpPr/>
          <p:nvPr/>
        </p:nvSpPr>
        <p:spPr>
          <a:xfrm>
            <a:off x="2886342"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77CAF6E4-6457-41BE-8FA0-5B98E2D59E1C}"/>
              </a:ext>
            </a:extLst>
          </p:cNvPr>
          <p:cNvSpPr/>
          <p:nvPr/>
        </p:nvSpPr>
        <p:spPr>
          <a:xfrm>
            <a:off x="2390685"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1A1EAE4C-EBD6-4C82-A972-2E6A54465D1B}"/>
              </a:ext>
            </a:extLst>
          </p:cNvPr>
          <p:cNvSpPr/>
          <p:nvPr/>
        </p:nvSpPr>
        <p:spPr>
          <a:xfrm>
            <a:off x="1870816"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92217587-F130-49EF-9A78-A00EF527E9CF}"/>
              </a:ext>
            </a:extLst>
          </p:cNvPr>
          <p:cNvSpPr/>
          <p:nvPr/>
        </p:nvSpPr>
        <p:spPr>
          <a:xfrm>
            <a:off x="7821327" y="5793343"/>
            <a:ext cx="363194" cy="362971"/>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EBC51DA-E369-4FDA-8AE7-A643312ABFC0}"/>
              </a:ext>
            </a:extLst>
          </p:cNvPr>
          <p:cNvSpPr/>
          <p:nvPr/>
        </p:nvSpPr>
        <p:spPr>
          <a:xfrm>
            <a:off x="8412306" y="4961071"/>
            <a:ext cx="363194"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2CBA8D21-EAED-4057-969A-D8FA76D605BF}"/>
              </a:ext>
            </a:extLst>
          </p:cNvPr>
          <p:cNvSpPr/>
          <p:nvPr/>
        </p:nvSpPr>
        <p:spPr>
          <a:xfrm>
            <a:off x="7355582" y="5798010"/>
            <a:ext cx="363194" cy="362971"/>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AD59132-285C-46CF-8945-6B284B8A85A4}"/>
              </a:ext>
            </a:extLst>
          </p:cNvPr>
          <p:cNvSpPr/>
          <p:nvPr/>
        </p:nvSpPr>
        <p:spPr>
          <a:xfrm>
            <a:off x="6379968"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CDDB9055-16EA-4EC9-9A2F-5C35B83B1CAF}"/>
              </a:ext>
            </a:extLst>
          </p:cNvPr>
          <p:cNvSpPr/>
          <p:nvPr/>
        </p:nvSpPr>
        <p:spPr>
          <a:xfrm>
            <a:off x="6867775"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DF3968D-3D40-4B06-995A-BFFCCDB54F90}"/>
              </a:ext>
            </a:extLst>
          </p:cNvPr>
          <p:cNvSpPr/>
          <p:nvPr/>
        </p:nvSpPr>
        <p:spPr>
          <a:xfrm>
            <a:off x="877366" y="4961071"/>
            <a:ext cx="917247" cy="37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App start</a:t>
            </a:r>
          </a:p>
        </p:txBody>
      </p:sp>
      <p:sp>
        <p:nvSpPr>
          <p:cNvPr id="23" name="Oval 22">
            <a:extLst>
              <a:ext uri="{FF2B5EF4-FFF2-40B4-BE49-F238E27FC236}">
                <a16:creationId xmlns:a16="http://schemas.microsoft.com/office/drawing/2014/main" id="{3EE04984-542F-4322-869C-B56D1A0D598B}"/>
              </a:ext>
            </a:extLst>
          </p:cNvPr>
          <p:cNvSpPr/>
          <p:nvPr/>
        </p:nvSpPr>
        <p:spPr>
          <a:xfrm>
            <a:off x="8878049"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47D41D60-8748-4C2A-804D-4562BDA136B2}"/>
              </a:ext>
            </a:extLst>
          </p:cNvPr>
          <p:cNvSpPr/>
          <p:nvPr/>
        </p:nvSpPr>
        <p:spPr>
          <a:xfrm>
            <a:off x="6237448" y="4898007"/>
            <a:ext cx="2073096" cy="504168"/>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dirty="0"/>
              <a:t>Wait on thread completion</a:t>
            </a:r>
          </a:p>
        </p:txBody>
      </p:sp>
      <p:sp>
        <p:nvSpPr>
          <p:cNvPr id="25" name="Oval 24">
            <a:extLst>
              <a:ext uri="{FF2B5EF4-FFF2-40B4-BE49-F238E27FC236}">
                <a16:creationId xmlns:a16="http://schemas.microsoft.com/office/drawing/2014/main" id="{25EC0094-703F-4A44-9EB5-C0007960318B}"/>
              </a:ext>
            </a:extLst>
          </p:cNvPr>
          <p:cNvSpPr/>
          <p:nvPr/>
        </p:nvSpPr>
        <p:spPr>
          <a:xfrm>
            <a:off x="3122580" y="5800746"/>
            <a:ext cx="1086938" cy="393107"/>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New thread</a:t>
            </a:r>
          </a:p>
        </p:txBody>
      </p:sp>
      <p:sp>
        <p:nvSpPr>
          <p:cNvPr id="26" name="Oval 25">
            <a:extLst>
              <a:ext uri="{FF2B5EF4-FFF2-40B4-BE49-F238E27FC236}">
                <a16:creationId xmlns:a16="http://schemas.microsoft.com/office/drawing/2014/main" id="{2335591F-8F41-4EA8-8B7F-5E08007DB851}"/>
              </a:ext>
            </a:extLst>
          </p:cNvPr>
          <p:cNvSpPr/>
          <p:nvPr/>
        </p:nvSpPr>
        <p:spPr>
          <a:xfrm>
            <a:off x="3897729"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05C3B3F-6948-44ED-BE37-F5BCE5520556}"/>
              </a:ext>
            </a:extLst>
          </p:cNvPr>
          <p:cNvSpPr/>
          <p:nvPr/>
        </p:nvSpPr>
        <p:spPr>
          <a:xfrm>
            <a:off x="4371518"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2A9B5131-8254-4F79-8F94-14CA95591ED4}"/>
              </a:ext>
            </a:extLst>
          </p:cNvPr>
          <p:cNvSpPr/>
          <p:nvPr/>
        </p:nvSpPr>
        <p:spPr>
          <a:xfrm>
            <a:off x="4846818"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7144593A-0F9F-4ACC-A221-57A16BB2F8D1}"/>
              </a:ext>
            </a:extLst>
          </p:cNvPr>
          <p:cNvSpPr/>
          <p:nvPr/>
        </p:nvSpPr>
        <p:spPr>
          <a:xfrm>
            <a:off x="5324384"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DBECAAD6-61D8-4797-A063-40760AE48588}"/>
              </a:ext>
            </a:extLst>
          </p:cNvPr>
          <p:cNvSpPr/>
          <p:nvPr/>
        </p:nvSpPr>
        <p:spPr>
          <a:xfrm>
            <a:off x="5813090"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CBBB000-388A-4C39-B30F-8EBEDDE1B59E}"/>
              </a:ext>
            </a:extLst>
          </p:cNvPr>
          <p:cNvSpPr/>
          <p:nvPr/>
        </p:nvSpPr>
        <p:spPr>
          <a:xfrm>
            <a:off x="9344310"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FE57ECCC-0A1B-441C-A4F7-F3C2A00AC1F4}"/>
              </a:ext>
            </a:extLst>
          </p:cNvPr>
          <p:cNvSpPr/>
          <p:nvPr/>
        </p:nvSpPr>
        <p:spPr>
          <a:xfrm>
            <a:off x="9816575" y="495854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8082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750"/>
                                        <p:tgtEl>
                                          <p:spTgt spid="22"/>
                                        </p:tgtEl>
                                      </p:cBhvr>
                                    </p:animEffect>
                                  </p:childTnLst>
                                </p:cTn>
                              </p:par>
                            </p:childTnLst>
                          </p:cTn>
                        </p:par>
                        <p:par>
                          <p:cTn id="33" fill="hold">
                            <p:stCondLst>
                              <p:cond delay="750"/>
                            </p:stCondLst>
                            <p:childTnLst>
                              <p:par>
                                <p:cTn id="34" presetID="10" presetClass="entr" presetSubtype="0" fill="hold" grpId="0" nodeType="after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750"/>
                                        <p:tgtEl>
                                          <p:spTgt spid="16"/>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750"/>
                                        <p:tgtEl>
                                          <p:spTgt spid="15"/>
                                        </p:tgtEl>
                                      </p:cBhvr>
                                    </p:animEffect>
                                  </p:childTnLst>
                                </p:cTn>
                              </p:par>
                            </p:childTnLst>
                          </p:cTn>
                        </p:par>
                        <p:par>
                          <p:cTn id="41" fill="hold">
                            <p:stCondLst>
                              <p:cond delay="2250"/>
                            </p:stCondLst>
                            <p:childTnLst>
                              <p:par>
                                <p:cTn id="42" presetID="10" presetClass="entr" presetSubtype="0"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750"/>
                                        <p:tgtEl>
                                          <p:spTgt spid="14"/>
                                        </p:tgtEl>
                                      </p:cBhvr>
                                    </p:animEffect>
                                  </p:childTnLst>
                                </p:cTn>
                              </p:par>
                            </p:childTnLst>
                          </p:cTn>
                        </p:par>
                        <p:par>
                          <p:cTn id="45" fill="hold">
                            <p:stCondLst>
                              <p:cond delay="3000"/>
                            </p:stCondLst>
                            <p:childTnLst>
                              <p:par>
                                <p:cTn id="46" presetID="10" presetClass="entr" presetSubtype="0" fill="hold" grpId="0" nodeType="after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750"/>
                                        <p:tgtEl>
                                          <p:spTgt spid="11"/>
                                        </p:tgtEl>
                                      </p:cBhvr>
                                    </p:animEffect>
                                  </p:childTnLst>
                                </p:cTn>
                              </p:par>
                            </p:childTnLst>
                          </p:cTn>
                        </p:par>
                        <p:par>
                          <p:cTn id="49" fill="hold">
                            <p:stCondLst>
                              <p:cond delay="3750"/>
                            </p:stCondLst>
                            <p:childTnLst>
                              <p:par>
                                <p:cTn id="50" presetID="10" presetClass="entr" presetSubtype="0" fill="hold" grpId="0" nodeType="after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750"/>
                                        <p:tgtEl>
                                          <p:spTgt spid="25"/>
                                        </p:tgtEl>
                                      </p:cBhvr>
                                    </p:animEffect>
                                  </p:childTnLst>
                                </p:cTn>
                              </p:par>
                            </p:childTnLst>
                          </p:cTn>
                        </p:par>
                        <p:par>
                          <p:cTn id="53" fill="hold">
                            <p:stCondLst>
                              <p:cond delay="4500"/>
                            </p:stCondLst>
                            <p:childTnLst>
                              <p:par>
                                <p:cTn id="54" presetID="10" presetClass="entr" presetSubtype="0" fill="hold" grpId="0" nodeType="after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750"/>
                                        <p:tgtEl>
                                          <p:spTgt spid="26"/>
                                        </p:tgtEl>
                                      </p:cBhvr>
                                    </p:animEffect>
                                  </p:childTnLst>
                                </p:cTn>
                              </p:par>
                            </p:childTnLst>
                          </p:cTn>
                        </p:par>
                        <p:par>
                          <p:cTn id="57" fill="hold">
                            <p:stCondLst>
                              <p:cond delay="5250"/>
                            </p:stCondLst>
                            <p:childTnLst>
                              <p:par>
                                <p:cTn id="58" presetID="10" presetClass="entr" presetSubtype="0" fill="hold" grpId="0" nodeType="afterEffect">
                                  <p:stCondLst>
                                    <p:cond delay="0"/>
                                  </p:stCondLst>
                                  <p:childTnLst>
                                    <p:set>
                                      <p:cBhvr>
                                        <p:cTn id="59" dur="1" fill="hold">
                                          <p:stCondLst>
                                            <p:cond delay="0"/>
                                          </p:stCondLst>
                                        </p:cTn>
                                        <p:tgtEl>
                                          <p:spTgt spid="27"/>
                                        </p:tgtEl>
                                        <p:attrNameLst>
                                          <p:attrName>style.visibility</p:attrName>
                                        </p:attrNameLst>
                                      </p:cBhvr>
                                      <p:to>
                                        <p:strVal val="visible"/>
                                      </p:to>
                                    </p:set>
                                    <p:animEffect transition="in" filter="fade">
                                      <p:cBhvr>
                                        <p:cTn id="60" dur="750"/>
                                        <p:tgtEl>
                                          <p:spTgt spid="27"/>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3"/>
                                        </p:tgtEl>
                                        <p:attrNameLst>
                                          <p:attrName>style.visibility</p:attrName>
                                        </p:attrNameLst>
                                      </p:cBhvr>
                                      <p:to>
                                        <p:strVal val="visible"/>
                                      </p:to>
                                    </p:set>
                                    <p:animEffect transition="in" filter="fade">
                                      <p:cBhvr>
                                        <p:cTn id="63" dur="750"/>
                                        <p:tgtEl>
                                          <p:spTgt spid="1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2"/>
                                        </p:tgtEl>
                                        <p:attrNameLst>
                                          <p:attrName>style.visibility</p:attrName>
                                        </p:attrNameLst>
                                      </p:cBhvr>
                                      <p:to>
                                        <p:strVal val="visible"/>
                                      </p:to>
                                    </p:set>
                                    <p:animEffect transition="in" filter="fade">
                                      <p:cBhvr>
                                        <p:cTn id="66" dur="750"/>
                                        <p:tgtEl>
                                          <p:spTgt spid="12"/>
                                        </p:tgtEl>
                                      </p:cBhvr>
                                    </p:animEffect>
                                  </p:childTnLst>
                                </p:cTn>
                              </p:par>
                            </p:childTnLst>
                          </p:cTn>
                        </p:par>
                        <p:par>
                          <p:cTn id="67" fill="hold">
                            <p:stCondLst>
                              <p:cond delay="6000"/>
                            </p:stCondLst>
                            <p:childTnLst>
                              <p:par>
                                <p:cTn id="68" presetID="10" presetClass="entr" presetSubtype="0" fill="hold" grpId="0" nodeType="afterEffect">
                                  <p:stCondLst>
                                    <p:cond delay="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750"/>
                                        <p:tgtEl>
                                          <p:spTgt spid="28"/>
                                        </p:tgtEl>
                                      </p:cBhvr>
                                    </p:animEffect>
                                  </p:childTnLst>
                                </p:cTn>
                              </p:par>
                            </p:childTnLst>
                          </p:cTn>
                        </p:par>
                        <p:par>
                          <p:cTn id="71" fill="hold">
                            <p:stCondLst>
                              <p:cond delay="6750"/>
                            </p:stCondLst>
                            <p:childTnLst>
                              <p:par>
                                <p:cTn id="72" presetID="10" presetClass="entr" presetSubtype="0" fill="hold" grpId="0" nodeType="afterEffect">
                                  <p:stCondLst>
                                    <p:cond delay="0"/>
                                  </p:stCondLst>
                                  <p:childTnLst>
                                    <p:set>
                                      <p:cBhvr>
                                        <p:cTn id="73" dur="1" fill="hold">
                                          <p:stCondLst>
                                            <p:cond delay="0"/>
                                          </p:stCondLst>
                                        </p:cTn>
                                        <p:tgtEl>
                                          <p:spTgt spid="29"/>
                                        </p:tgtEl>
                                        <p:attrNameLst>
                                          <p:attrName>style.visibility</p:attrName>
                                        </p:attrNameLst>
                                      </p:cBhvr>
                                      <p:to>
                                        <p:strVal val="visible"/>
                                      </p:to>
                                    </p:set>
                                    <p:animEffect transition="in" filter="fade">
                                      <p:cBhvr>
                                        <p:cTn id="74" dur="750"/>
                                        <p:tgtEl>
                                          <p:spTgt spid="29"/>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10"/>
                                        </p:tgtEl>
                                        <p:attrNameLst>
                                          <p:attrName>style.visibility</p:attrName>
                                        </p:attrNameLst>
                                      </p:cBhvr>
                                      <p:to>
                                        <p:strVal val="visible"/>
                                      </p:to>
                                    </p:set>
                                    <p:animEffect transition="in" filter="fade">
                                      <p:cBhvr>
                                        <p:cTn id="77" dur="750"/>
                                        <p:tgtEl>
                                          <p:spTgt spid="10"/>
                                        </p:tgtEl>
                                      </p:cBhvr>
                                    </p:animEffect>
                                  </p:childTnLst>
                                </p:cTn>
                              </p:par>
                            </p:childTnLst>
                          </p:cTn>
                        </p:par>
                        <p:par>
                          <p:cTn id="78" fill="hold">
                            <p:stCondLst>
                              <p:cond delay="7500"/>
                            </p:stCondLst>
                            <p:childTnLst>
                              <p:par>
                                <p:cTn id="79" presetID="10" presetClass="entr" presetSubtype="0" fill="hold" grpId="0" nodeType="afterEffect">
                                  <p:stCondLst>
                                    <p:cond delay="0"/>
                                  </p:stCondLst>
                                  <p:childTnLst>
                                    <p:set>
                                      <p:cBhvr>
                                        <p:cTn id="80" dur="1" fill="hold">
                                          <p:stCondLst>
                                            <p:cond delay="0"/>
                                          </p:stCondLst>
                                        </p:cTn>
                                        <p:tgtEl>
                                          <p:spTgt spid="30"/>
                                        </p:tgtEl>
                                        <p:attrNameLst>
                                          <p:attrName>style.visibility</p:attrName>
                                        </p:attrNameLst>
                                      </p:cBhvr>
                                      <p:to>
                                        <p:strVal val="visible"/>
                                      </p:to>
                                    </p:set>
                                    <p:animEffect transition="in" filter="fade">
                                      <p:cBhvr>
                                        <p:cTn id="81" dur="750"/>
                                        <p:tgtEl>
                                          <p:spTgt spid="30"/>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9"/>
                                        </p:tgtEl>
                                        <p:attrNameLst>
                                          <p:attrName>style.visibility</p:attrName>
                                        </p:attrNameLst>
                                      </p:cBhvr>
                                      <p:to>
                                        <p:strVal val="visible"/>
                                      </p:to>
                                    </p:set>
                                    <p:animEffect transition="in" filter="fade">
                                      <p:cBhvr>
                                        <p:cTn id="84" dur="750"/>
                                        <p:tgtEl>
                                          <p:spTgt spid="9"/>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gtEl>
                                        <p:attrNameLst>
                                          <p:attrName>style.visibility</p:attrName>
                                        </p:attrNameLst>
                                      </p:cBhvr>
                                      <p:to>
                                        <p:strVal val="visible"/>
                                      </p:to>
                                    </p:set>
                                    <p:animEffect transition="in" filter="fade">
                                      <p:cBhvr>
                                        <p:cTn id="87" dur="750"/>
                                        <p:tgtEl>
                                          <p:spTgt spid="20"/>
                                        </p:tgtEl>
                                      </p:cBhvr>
                                    </p:animEffect>
                                  </p:childTnLst>
                                </p:cTn>
                              </p:par>
                            </p:childTnLst>
                          </p:cTn>
                        </p:par>
                        <p:par>
                          <p:cTn id="88" fill="hold">
                            <p:stCondLst>
                              <p:cond delay="8250"/>
                            </p:stCondLst>
                            <p:childTnLst>
                              <p:par>
                                <p:cTn id="89" presetID="10" presetClass="entr" presetSubtype="0" fill="hold" grpId="0" nodeType="afterEffect">
                                  <p:stCondLst>
                                    <p:cond delay="0"/>
                                  </p:stCondLst>
                                  <p:childTnLst>
                                    <p:set>
                                      <p:cBhvr>
                                        <p:cTn id="90" dur="1" fill="hold">
                                          <p:stCondLst>
                                            <p:cond delay="0"/>
                                          </p:stCondLst>
                                        </p:cTn>
                                        <p:tgtEl>
                                          <p:spTgt spid="24"/>
                                        </p:tgtEl>
                                        <p:attrNameLst>
                                          <p:attrName>style.visibility</p:attrName>
                                        </p:attrNameLst>
                                      </p:cBhvr>
                                      <p:to>
                                        <p:strVal val="visible"/>
                                      </p:to>
                                    </p:set>
                                    <p:animEffect transition="in" filter="fade">
                                      <p:cBhvr>
                                        <p:cTn id="91" dur="750"/>
                                        <p:tgtEl>
                                          <p:spTgt spid="24"/>
                                        </p:tgtEl>
                                      </p:cBhvr>
                                    </p:animEffect>
                                  </p:childTnLst>
                                </p:cTn>
                              </p:par>
                            </p:childTnLst>
                          </p:cTn>
                        </p:par>
                        <p:par>
                          <p:cTn id="92" fill="hold">
                            <p:stCondLst>
                              <p:cond delay="9000"/>
                            </p:stCondLst>
                            <p:childTnLst>
                              <p:par>
                                <p:cTn id="93" presetID="10" presetClass="entr" presetSubtype="0" fill="hold" grpId="0" nodeType="afterEffect">
                                  <p:stCondLst>
                                    <p:cond delay="0"/>
                                  </p:stCondLst>
                                  <p:childTnLst>
                                    <p:set>
                                      <p:cBhvr>
                                        <p:cTn id="94" dur="1" fill="hold">
                                          <p:stCondLst>
                                            <p:cond delay="0"/>
                                          </p:stCondLst>
                                        </p:cTn>
                                        <p:tgtEl>
                                          <p:spTgt spid="21"/>
                                        </p:tgtEl>
                                        <p:attrNameLst>
                                          <p:attrName>style.visibility</p:attrName>
                                        </p:attrNameLst>
                                      </p:cBhvr>
                                      <p:to>
                                        <p:strVal val="visible"/>
                                      </p:to>
                                    </p:set>
                                    <p:animEffect transition="in" filter="fade">
                                      <p:cBhvr>
                                        <p:cTn id="95" dur="750"/>
                                        <p:tgtEl>
                                          <p:spTgt spid="21"/>
                                        </p:tgtEl>
                                      </p:cBhvr>
                                    </p:animEffect>
                                  </p:childTnLst>
                                </p:cTn>
                              </p:par>
                            </p:childTnLst>
                          </p:cTn>
                        </p:par>
                        <p:par>
                          <p:cTn id="96" fill="hold">
                            <p:stCondLst>
                              <p:cond delay="9750"/>
                            </p:stCondLst>
                            <p:childTnLst>
                              <p:par>
                                <p:cTn id="97" presetID="10" presetClass="entr" presetSubtype="0" fill="hold" grpId="0" nodeType="afterEffect">
                                  <p:stCondLst>
                                    <p:cond delay="0"/>
                                  </p:stCondLst>
                                  <p:childTnLst>
                                    <p:set>
                                      <p:cBhvr>
                                        <p:cTn id="98" dur="1" fill="hold">
                                          <p:stCondLst>
                                            <p:cond delay="0"/>
                                          </p:stCondLst>
                                        </p:cTn>
                                        <p:tgtEl>
                                          <p:spTgt spid="19"/>
                                        </p:tgtEl>
                                        <p:attrNameLst>
                                          <p:attrName>style.visibility</p:attrName>
                                        </p:attrNameLst>
                                      </p:cBhvr>
                                      <p:to>
                                        <p:strVal val="visible"/>
                                      </p:to>
                                    </p:set>
                                    <p:animEffect transition="in" filter="fade">
                                      <p:cBhvr>
                                        <p:cTn id="99" dur="750"/>
                                        <p:tgtEl>
                                          <p:spTgt spid="19"/>
                                        </p:tgtEl>
                                      </p:cBhvr>
                                    </p:animEffect>
                                  </p:childTnLst>
                                </p:cTn>
                              </p:par>
                            </p:childTnLst>
                          </p:cTn>
                        </p:par>
                        <p:par>
                          <p:cTn id="100" fill="hold">
                            <p:stCondLst>
                              <p:cond delay="10500"/>
                            </p:stCondLst>
                            <p:childTnLst>
                              <p:par>
                                <p:cTn id="101" presetID="10" presetClass="entr" presetSubtype="0" fill="hold" grpId="0" nodeType="afterEffect">
                                  <p:stCondLst>
                                    <p:cond delay="0"/>
                                  </p:stCondLst>
                                  <p:childTnLst>
                                    <p:set>
                                      <p:cBhvr>
                                        <p:cTn id="102" dur="1" fill="hold">
                                          <p:stCondLst>
                                            <p:cond delay="0"/>
                                          </p:stCondLst>
                                        </p:cTn>
                                        <p:tgtEl>
                                          <p:spTgt spid="17"/>
                                        </p:tgtEl>
                                        <p:attrNameLst>
                                          <p:attrName>style.visibility</p:attrName>
                                        </p:attrNameLst>
                                      </p:cBhvr>
                                      <p:to>
                                        <p:strVal val="visible"/>
                                      </p:to>
                                    </p:set>
                                    <p:animEffect transition="in" filter="fade">
                                      <p:cBhvr>
                                        <p:cTn id="103" dur="750"/>
                                        <p:tgtEl>
                                          <p:spTgt spid="17"/>
                                        </p:tgtEl>
                                      </p:cBhvr>
                                    </p:animEffect>
                                  </p:childTnLst>
                                </p:cTn>
                              </p:par>
                            </p:childTnLst>
                          </p:cTn>
                        </p:par>
                        <p:par>
                          <p:cTn id="104" fill="hold">
                            <p:stCondLst>
                              <p:cond delay="11250"/>
                            </p:stCondLst>
                            <p:childTnLst>
                              <p:par>
                                <p:cTn id="105" presetID="10" presetClass="entr" presetSubtype="0" fill="hold" grpId="0" nodeType="afterEffect">
                                  <p:stCondLst>
                                    <p:cond delay="250"/>
                                  </p:stCondLst>
                                  <p:childTnLst>
                                    <p:set>
                                      <p:cBhvr>
                                        <p:cTn id="106" dur="1" fill="hold">
                                          <p:stCondLst>
                                            <p:cond delay="0"/>
                                          </p:stCondLst>
                                        </p:cTn>
                                        <p:tgtEl>
                                          <p:spTgt spid="18"/>
                                        </p:tgtEl>
                                        <p:attrNameLst>
                                          <p:attrName>style.visibility</p:attrName>
                                        </p:attrNameLst>
                                      </p:cBhvr>
                                      <p:to>
                                        <p:strVal val="visible"/>
                                      </p:to>
                                    </p:set>
                                    <p:animEffect transition="in" filter="fade">
                                      <p:cBhvr>
                                        <p:cTn id="107" dur="750"/>
                                        <p:tgtEl>
                                          <p:spTgt spid="18"/>
                                        </p:tgtEl>
                                      </p:cBhvr>
                                    </p:animEffect>
                                  </p:childTnLst>
                                </p:cTn>
                              </p:par>
                            </p:childTnLst>
                          </p:cTn>
                        </p:par>
                        <p:par>
                          <p:cTn id="108" fill="hold">
                            <p:stCondLst>
                              <p:cond delay="12250"/>
                            </p:stCondLst>
                            <p:childTnLst>
                              <p:par>
                                <p:cTn id="109" presetID="10" presetClass="entr" presetSubtype="0" fill="hold" grpId="0" nodeType="afterEffect">
                                  <p:stCondLst>
                                    <p:cond delay="250"/>
                                  </p:stCondLst>
                                  <p:childTnLst>
                                    <p:set>
                                      <p:cBhvr>
                                        <p:cTn id="110" dur="1" fill="hold">
                                          <p:stCondLst>
                                            <p:cond delay="0"/>
                                          </p:stCondLst>
                                        </p:cTn>
                                        <p:tgtEl>
                                          <p:spTgt spid="23"/>
                                        </p:tgtEl>
                                        <p:attrNameLst>
                                          <p:attrName>style.visibility</p:attrName>
                                        </p:attrNameLst>
                                      </p:cBhvr>
                                      <p:to>
                                        <p:strVal val="visible"/>
                                      </p:to>
                                    </p:set>
                                    <p:animEffect transition="in" filter="fade">
                                      <p:cBhvr>
                                        <p:cTn id="111" dur="750"/>
                                        <p:tgtEl>
                                          <p:spTgt spid="23"/>
                                        </p:tgtEl>
                                      </p:cBhvr>
                                    </p:animEffect>
                                  </p:childTnLst>
                                </p:cTn>
                              </p:par>
                            </p:childTnLst>
                          </p:cTn>
                        </p:par>
                        <p:par>
                          <p:cTn id="112" fill="hold">
                            <p:stCondLst>
                              <p:cond delay="13250"/>
                            </p:stCondLst>
                            <p:childTnLst>
                              <p:par>
                                <p:cTn id="113" presetID="10" presetClass="entr" presetSubtype="0" fill="hold" grpId="0" nodeType="afterEffect">
                                  <p:stCondLst>
                                    <p:cond delay="250"/>
                                  </p:stCondLst>
                                  <p:childTnLst>
                                    <p:set>
                                      <p:cBhvr>
                                        <p:cTn id="114" dur="1" fill="hold">
                                          <p:stCondLst>
                                            <p:cond delay="0"/>
                                          </p:stCondLst>
                                        </p:cTn>
                                        <p:tgtEl>
                                          <p:spTgt spid="31"/>
                                        </p:tgtEl>
                                        <p:attrNameLst>
                                          <p:attrName>style.visibility</p:attrName>
                                        </p:attrNameLst>
                                      </p:cBhvr>
                                      <p:to>
                                        <p:strVal val="visible"/>
                                      </p:to>
                                    </p:set>
                                    <p:animEffect transition="in" filter="fade">
                                      <p:cBhvr>
                                        <p:cTn id="115" dur="750"/>
                                        <p:tgtEl>
                                          <p:spTgt spid="31"/>
                                        </p:tgtEl>
                                      </p:cBhvr>
                                    </p:animEffect>
                                  </p:childTnLst>
                                </p:cTn>
                              </p:par>
                            </p:childTnLst>
                          </p:cTn>
                        </p:par>
                        <p:par>
                          <p:cTn id="116" fill="hold">
                            <p:stCondLst>
                              <p:cond delay="14250"/>
                            </p:stCondLst>
                            <p:childTnLst>
                              <p:par>
                                <p:cTn id="117" presetID="10" presetClass="entr" presetSubtype="0" fill="hold" grpId="0" nodeType="afterEffect">
                                  <p:stCondLst>
                                    <p:cond delay="250"/>
                                  </p:stCondLst>
                                  <p:childTnLst>
                                    <p:set>
                                      <p:cBhvr>
                                        <p:cTn id="118" dur="1" fill="hold">
                                          <p:stCondLst>
                                            <p:cond delay="0"/>
                                          </p:stCondLst>
                                        </p:cTn>
                                        <p:tgtEl>
                                          <p:spTgt spid="32"/>
                                        </p:tgtEl>
                                        <p:attrNameLst>
                                          <p:attrName>style.visibility</p:attrName>
                                        </p:attrNameLst>
                                      </p:cBhvr>
                                      <p:to>
                                        <p:strVal val="visible"/>
                                      </p:to>
                                    </p:set>
                                    <p:animEffect transition="in" filter="fade">
                                      <p:cBhvr>
                                        <p:cTn id="119" dur="75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uiExpand="1" animBg="1"/>
      <p:bldP spid="10" grpId="0" uiExpand="1" animBg="1"/>
      <p:bldP spid="11" grpId="0" uiExpand="1" animBg="1"/>
      <p:bldP spid="12" grpId="0" uiExpand="1" animBg="1"/>
      <p:bldP spid="13" grpId="0" uiExpand="1" animBg="1"/>
      <p:bldP spid="14" grpId="0" uiExpand="1" animBg="1"/>
      <p:bldP spid="15" grpId="0" uiExpand="1" animBg="1"/>
      <p:bldP spid="16" grpId="0" uiExpand="1" animBg="1"/>
      <p:bldP spid="17" grpId="0" uiExpand="1" animBg="1"/>
      <p:bldP spid="18" grpId="0" uiExpand="1" animBg="1"/>
      <p:bldP spid="19" grpId="0" uiExpand="1" animBg="1"/>
      <p:bldP spid="20" grpId="0" uiExpand="1" animBg="1"/>
      <p:bldP spid="21" grpId="0" uiExpand="1" animBg="1"/>
      <p:bldP spid="22" grpId="0" uiExpand="1" animBg="1"/>
      <p:bldP spid="23" grpId="0" uiExpand="1" animBg="1"/>
      <p:bldP spid="24" grpId="0" uiExpand="1" animBg="1"/>
      <p:bldP spid="25" grpId="0" uiExpand="1" animBg="1"/>
      <p:bldP spid="26" grpId="0" uiExpand="1" animBg="1"/>
      <p:bldP spid="27" grpId="0" uiExpand="1" animBg="1"/>
      <p:bldP spid="28" grpId="0" uiExpand="1" animBg="1"/>
      <p:bldP spid="29" grpId="0" uiExpand="1" animBg="1"/>
      <p:bldP spid="30" grpId="0" uiExpand="1" animBg="1"/>
      <p:bldP spid="31" grpId="0" uiExpand="1" animBg="1"/>
      <p:bldP spid="32" grpId="0" uiExpan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1752" y="93655"/>
            <a:ext cx="10702047"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1753" y="887859"/>
            <a:ext cx="11352179" cy="5970141"/>
          </a:xfrm>
        </p:spPr>
        <p:txBody>
          <a:bodyPr>
            <a:normAutofit/>
          </a:bodyPr>
          <a:lstStyle/>
          <a:p>
            <a:r>
              <a:rPr lang="nl-BE" dirty="0"/>
              <a:t>We creëren een nieuwe thread door een </a:t>
            </a:r>
            <a:r>
              <a:rPr lang="nl-BE" b="1" dirty="0"/>
              <a:t>Thread</a:t>
            </a:r>
            <a:r>
              <a:rPr lang="nl-BE" dirty="0"/>
              <a:t> klasse te </a:t>
            </a:r>
            <a:r>
              <a:rPr lang="nl-BE" b="1" dirty="0"/>
              <a:t>instantiëren</a:t>
            </a:r>
            <a:r>
              <a:rPr lang="nl-BE" dirty="0"/>
              <a:t>.</a:t>
            </a:r>
          </a:p>
          <a:p>
            <a:r>
              <a:rPr lang="nl-BE" dirty="0"/>
              <a:t>De </a:t>
            </a:r>
            <a:r>
              <a:rPr lang="nl-BE" b="1" dirty="0"/>
              <a:t>Thread</a:t>
            </a:r>
            <a:r>
              <a:rPr lang="nl-BE" dirty="0"/>
              <a:t> klasse verwacht een </a:t>
            </a:r>
            <a:r>
              <a:rPr lang="nl-BE" b="1" dirty="0" err="1"/>
              <a:t>void</a:t>
            </a:r>
            <a:r>
              <a:rPr lang="nl-BE" b="1" dirty="0"/>
              <a:t> functie zonder parameters</a:t>
            </a:r>
            <a:r>
              <a:rPr lang="nl-BE" dirty="0"/>
              <a:t>.</a:t>
            </a:r>
          </a:p>
          <a:p>
            <a:r>
              <a:rPr lang="nl-BE" dirty="0"/>
              <a:t>We starten de uitvoering van de nieuwe thread door de </a:t>
            </a:r>
            <a:r>
              <a:rPr lang="nl-BE" b="1" dirty="0"/>
              <a:t>Start</a:t>
            </a:r>
            <a:r>
              <a:rPr lang="nl-BE" dirty="0"/>
              <a:t>() functie van de thread aan te roepen.</a:t>
            </a:r>
          </a:p>
          <a:p>
            <a:pPr marL="914400" lvl="2" indent="0">
              <a:buNone/>
            </a:pPr>
            <a:r>
              <a:rPr lang="en-US" sz="1600" dirty="0">
                <a:solidFill>
                  <a:srgbClr val="0000FF"/>
                </a:solidFill>
                <a:latin typeface="Consolas" panose="020B0609020204030204" pitchFamily="49" charset="0"/>
              </a:rPr>
              <a:t>private</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ThreadExample</a:t>
            </a:r>
            <a:r>
              <a:rPr lang="en-US" sz="1600" dirty="0">
                <a:solidFill>
                  <a:srgbClr val="000000"/>
                </a:solidFill>
                <a:latin typeface="Consolas" panose="020B0609020204030204" pitchFamily="49" charset="0"/>
              </a:rPr>
              <a:t> () {</a:t>
            </a:r>
          </a:p>
          <a:p>
            <a:pPr marL="914400" lvl="2" indent="0">
              <a:buNone/>
            </a:pP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Thread</a:t>
            </a:r>
            <a:r>
              <a:rPr lang="en-US" sz="1600" dirty="0">
                <a:solidFill>
                  <a:srgbClr val="000000"/>
                </a:solidFill>
                <a:latin typeface="Consolas" panose="020B0609020204030204" pitchFamily="49" charset="0"/>
              </a:rPr>
              <a:t> 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Thread</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RunLoop</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t.Start</a:t>
            </a:r>
            <a:r>
              <a:rPr lang="en-US" sz="1600" dirty="0">
                <a:solidFill>
                  <a:srgbClr val="000000"/>
                </a:solidFill>
                <a:latin typeface="Consolas" panose="020B0609020204030204" pitchFamily="49" charset="0"/>
              </a:rPr>
              <a:t>();</a:t>
            </a:r>
          </a:p>
          <a:p>
            <a:pPr marL="914400" lvl="2" indent="0">
              <a:buNone/>
            </a:pPr>
            <a:r>
              <a:rPr lang="en-US" sz="1600" dirty="0">
                <a:solidFill>
                  <a:srgbClr val="0000FF"/>
                </a:solidFill>
                <a:latin typeface="Consolas" panose="020B0609020204030204" pitchFamily="49" charset="0"/>
              </a:rPr>
              <a:t>  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a:t>
            </a:r>
            <a:r>
              <a:rPr lang="en-US" sz="1600" dirty="0">
                <a:solidFill>
                  <a:srgbClr val="000000"/>
                </a:solidFill>
                <a:latin typeface="Consolas" panose="020B0609020204030204" pitchFamily="49" charset="0"/>
              </a:rPr>
              <a:t> = 5000;i &gt;= 0;i--) { a+= </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{(count += 1).</a:t>
            </a:r>
            <a:r>
              <a:rPr lang="en-US" sz="1600" dirty="0" err="1">
                <a:solidFill>
                  <a:srgbClr val="000000"/>
                </a:solidFill>
                <a:latin typeface="Consolas" panose="020B0609020204030204" pitchFamily="49" charset="0"/>
              </a:rPr>
              <a:t>ToString</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t.Join</a:t>
            </a:r>
            <a:r>
              <a:rPr lang="en-US" sz="1600" dirty="0">
                <a:solidFill>
                  <a:srgbClr val="000000"/>
                </a:solidFill>
                <a:latin typeface="Consolas" panose="020B0609020204030204" pitchFamily="49" charset="0"/>
              </a:rPr>
              <a:t>();</a:t>
            </a:r>
          </a:p>
          <a:p>
            <a:pPr marL="914400" lvl="2" indent="0">
              <a:buNone/>
            </a:pPr>
            <a:r>
              <a:rPr lang="en" sz="1600" dirty="0">
                <a:solidFill>
                  <a:srgbClr val="000000"/>
                </a:solidFill>
                <a:latin typeface="Consolas" panose="020B0609020204030204" pitchFamily="49" charset="0"/>
              </a:rPr>
              <a:t>}</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RunLoop</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count = 0;</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a:t>
            </a:r>
            <a:r>
              <a:rPr lang="en-US" sz="1600" dirty="0">
                <a:solidFill>
                  <a:srgbClr val="000000"/>
                </a:solidFill>
                <a:latin typeface="Consolas" panose="020B0609020204030204" pitchFamily="49" charset="0"/>
              </a:rPr>
              <a:t> = 0;i &lt; 5000;i++) { a+= </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{(count += 1).</a:t>
            </a:r>
            <a:r>
              <a:rPr lang="en-US" sz="1600" dirty="0" err="1">
                <a:solidFill>
                  <a:srgbClr val="000000"/>
                </a:solidFill>
                <a:latin typeface="Consolas" panose="020B0609020204030204" pitchFamily="49" charset="0"/>
              </a:rPr>
              <a:t>ToString</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 }</a:t>
            </a:r>
          </a:p>
          <a:p>
            <a:pPr marL="914400" lvl="2" indent="0">
              <a:buNone/>
            </a:pPr>
            <a:r>
              <a:rPr lang="en" sz="1600" dirty="0">
                <a:solidFill>
                  <a:srgbClr val="000000"/>
                </a:solidFill>
                <a:latin typeface="Consolas" panose="020B0609020204030204" pitchFamily="49" charset="0"/>
              </a:rPr>
              <a:t>}</a:t>
            </a:r>
            <a:endParaRPr lang="en" sz="1600" dirty="0">
              <a:solidFill>
                <a:prstClr val="black"/>
              </a:solidFill>
              <a:latin typeface="Calibri" panose="020F0502020204030204" pitchFamily="34" charset="0"/>
            </a:endParaRPr>
          </a:p>
          <a:p>
            <a:r>
              <a:rPr lang="nl-BE" b="1" dirty="0" err="1"/>
              <a:t>Join</a:t>
            </a:r>
            <a:r>
              <a:rPr lang="nl-BE" dirty="0"/>
              <a:t> </a:t>
            </a:r>
            <a:r>
              <a:rPr lang="nl-BE" b="1" dirty="0"/>
              <a:t>blokkeert</a:t>
            </a:r>
            <a:r>
              <a:rPr lang="nl-BE" dirty="0"/>
              <a:t> de huidige thread tot de andere thread ook klaar is. </a:t>
            </a:r>
          </a:p>
          <a:p>
            <a:endParaRPr lang="nl-BE" dirty="0"/>
          </a:p>
          <a:p>
            <a:pPr marL="0" indent="0">
              <a:buNone/>
            </a:pPr>
            <a:endParaRPr lang="nl-BE" dirty="0"/>
          </a:p>
        </p:txBody>
      </p:sp>
    </p:spTree>
    <p:extLst>
      <p:ext uri="{BB962C8B-B14F-4D97-AF65-F5344CB8AC3E}">
        <p14:creationId xmlns:p14="http://schemas.microsoft.com/office/powerpoint/2010/main" val="785507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3" end="13"/>
                                            </p:txEl>
                                          </p:spTgt>
                                        </p:tgtEl>
                                        <p:attrNameLst>
                                          <p:attrName>style.visibility</p:attrName>
                                        </p:attrNameLst>
                                      </p:cBhvr>
                                      <p:to>
                                        <p:strVal val="visible"/>
                                      </p:to>
                                    </p:set>
                                    <p:animEffect transition="in" filter="fade">
                                      <p:cBhvr>
                                        <p:cTn id="52" dur="500"/>
                                        <p:tgtEl>
                                          <p:spTgt spid="3">
                                            <p:txEl>
                                              <p:pRg st="13" end="1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animEffect transition="in" filter="fade">
                                      <p:cBhvr>
                                        <p:cTn id="5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0"/>
            <a:ext cx="11379741"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794204"/>
            <a:ext cx="11691027" cy="6063796"/>
          </a:xfrm>
        </p:spPr>
        <p:txBody>
          <a:bodyPr>
            <a:normAutofit fontScale="92500" lnSpcReduction="20000"/>
          </a:bodyPr>
          <a:lstStyle/>
          <a:p>
            <a:r>
              <a:rPr lang="nl-BE" dirty="0"/>
              <a:t>Elke thread krijgt zijn eigen memory stack zodat de lokale variabelen gescheiden blijven.</a:t>
            </a:r>
          </a:p>
          <a:p>
            <a:r>
              <a:rPr lang="nl-BE" dirty="0"/>
              <a:t>Zo kunnen we dezelfde functie gelijktijdig op verschillende </a:t>
            </a:r>
            <a:r>
              <a:rPr lang="nl-BE" dirty="0" err="1"/>
              <a:t>threads</a:t>
            </a:r>
            <a:r>
              <a:rPr lang="nl-BE" dirty="0"/>
              <a:t> aanroepen.</a:t>
            </a:r>
          </a:p>
          <a:p>
            <a:r>
              <a:rPr lang="nl-BE" dirty="0"/>
              <a:t>Gezamenlijke referenties worden natuurlijk wel gedeeld! Hier bestaat het gevaar dat de waarden door verschillende </a:t>
            </a:r>
            <a:r>
              <a:rPr lang="nl-BE" dirty="0" err="1"/>
              <a:t>threads</a:t>
            </a:r>
            <a:r>
              <a:rPr lang="nl-BE" dirty="0"/>
              <a:t> herhaaldelijk gedurende hun aanroep worden overschreven.</a:t>
            </a:r>
          </a:p>
          <a:p>
            <a:pPr marL="914400" lvl="2" indent="0">
              <a:buNone/>
            </a:pPr>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a:t>
            </a:r>
            <a:r>
              <a:rPr lang="en-US" dirty="0" err="1">
                <a:solidFill>
                  <a:srgbClr val="2B91AF"/>
                </a:solidFill>
                <a:latin typeface="Consolas" panose="020B0609020204030204" pitchFamily="49" charset="0"/>
              </a:rPr>
              <a:t>ThreadExample</a:t>
            </a:r>
            <a:r>
              <a:rPr lang="en-US" dirty="0">
                <a:solidFill>
                  <a:srgbClr val="000000"/>
                </a:solidFill>
                <a:latin typeface="Consolas" panose="020B0609020204030204" pitchFamily="49" charset="0"/>
              </a:rPr>
              <a:t> {</a:t>
            </a:r>
          </a:p>
          <a:p>
            <a:pPr marL="914400" lvl="2" indent="0">
              <a:buNone/>
            </a:pPr>
            <a:r>
              <a:rPr lang="en-US" dirty="0">
                <a:solidFill>
                  <a:srgbClr val="0070C0"/>
                </a:solidFill>
                <a:latin typeface="Consolas" panose="020B0609020204030204" pitchFamily="49" charset="0"/>
              </a:rPr>
              <a:t>  string</a:t>
            </a:r>
            <a:r>
              <a:rPr lang="en-US" dirty="0">
                <a:solidFill>
                  <a:srgbClr val="000000"/>
                </a:solidFill>
                <a:latin typeface="Consolas" panose="020B0609020204030204" pitchFamily="49" charset="0"/>
              </a:rPr>
              <a:t> _str=</a:t>
            </a:r>
            <a:r>
              <a:rPr lang="en-US" dirty="0">
                <a:solidFill>
                  <a:srgbClr val="C00000"/>
                </a:solidFill>
                <a:latin typeface="Consolas" panose="020B0609020204030204" pitchFamily="49" charset="0"/>
              </a:rPr>
              <a:t>""</a:t>
            </a:r>
            <a:r>
              <a:rPr lang="en-US" dirty="0">
                <a:solidFill>
                  <a:srgbClr val="000000"/>
                </a:solidFill>
                <a:latin typeface="Consolas" panose="020B0609020204030204" pitchFamily="49" charset="0"/>
              </a:rPr>
              <a:t>;</a:t>
            </a:r>
          </a:p>
          <a:p>
            <a:pPr marL="914400" lvl="2" indent="0">
              <a:buNone/>
            </a:pPr>
            <a:r>
              <a:rPr lang="en-US" dirty="0">
                <a:solidFill>
                  <a:srgbClr val="0000FF"/>
                </a:solidFill>
                <a:latin typeface="Consolas" panose="020B0609020204030204" pitchFamily="49" charset="0"/>
              </a:rPr>
              <a:t>  private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RunThreadExample4(</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args</a:t>
            </a:r>
            <a:r>
              <a:rPr lang="en-US" dirty="0">
                <a:solidFill>
                  <a:srgbClr val="000000"/>
                </a:solidFill>
                <a:latin typeface="Consolas" panose="020B0609020204030204" pitchFamily="49" charset="0"/>
              </a:rPr>
              <a:t>) {</a:t>
            </a:r>
          </a:p>
          <a:p>
            <a:pPr marL="914400" lvl="2" indent="0">
              <a:buNone/>
            </a:pPr>
            <a:r>
              <a:rPr lang="en-US" dirty="0">
                <a:solidFill>
                  <a:srgbClr val="000000"/>
                </a:solidFill>
                <a:latin typeface="Consolas" panose="020B0609020204030204" pitchFamily="49" charset="0"/>
              </a:rPr>
              <a:t>    </a:t>
            </a:r>
            <a:r>
              <a:rPr lang="en-US" dirty="0">
                <a:solidFill>
                  <a:srgbClr val="2B91AF"/>
                </a:solidFill>
                <a:latin typeface="Consolas" panose="020B0609020204030204" pitchFamily="49" charset="0"/>
              </a:rPr>
              <a:t>Thread</a:t>
            </a:r>
            <a:r>
              <a:rPr lang="en-US" dirty="0">
                <a:solidFill>
                  <a:srgbClr val="000000"/>
                </a:solidFill>
                <a:latin typeface="Consolas" panose="020B0609020204030204" pitchFamily="49" charset="0"/>
              </a:rPr>
              <a:t> t1 =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Thread(Run);</a:t>
            </a:r>
          </a:p>
          <a:p>
            <a:pPr marL="914400" lvl="2"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t.Start</a:t>
            </a:r>
            <a:r>
              <a:rPr lang="en-US" dirty="0">
                <a:solidFill>
                  <a:srgbClr val="000000"/>
                </a:solidFill>
                <a:latin typeface="Consolas" panose="020B0609020204030204" pitchFamily="49" charset="0"/>
              </a:rPr>
              <a:t>();</a:t>
            </a:r>
          </a:p>
          <a:p>
            <a:pPr marL="914400" lvl="2" indent="0">
              <a:buNone/>
            </a:pPr>
            <a:r>
              <a:rPr lang="en-US" dirty="0">
                <a:solidFill>
                  <a:srgbClr val="2B91AF"/>
                </a:solidFill>
                <a:latin typeface="Consolas" panose="020B0609020204030204" pitchFamily="49" charset="0"/>
              </a:rPr>
              <a:t>    Thread</a:t>
            </a:r>
            <a:r>
              <a:rPr lang="en-US" dirty="0">
                <a:solidFill>
                  <a:srgbClr val="000000"/>
                </a:solidFill>
                <a:latin typeface="Consolas" panose="020B0609020204030204" pitchFamily="49" charset="0"/>
              </a:rPr>
              <a:t> t2 =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Thread(Run);</a:t>
            </a:r>
          </a:p>
          <a:p>
            <a:pPr marL="914400" lvl="2"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t.Start</a:t>
            </a:r>
            <a:r>
              <a:rPr lang="en-US" dirty="0">
                <a:solidFill>
                  <a:srgbClr val="000000"/>
                </a:solidFill>
                <a:latin typeface="Consolas" panose="020B0609020204030204" pitchFamily="49" charset="0"/>
              </a:rPr>
              <a:t>();</a:t>
            </a:r>
          </a:p>
          <a:p>
            <a:pPr marL="914400" lvl="2" indent="0">
              <a:buNone/>
            </a:pPr>
            <a:r>
              <a:rPr lang="en-US" dirty="0">
                <a:solidFill>
                  <a:srgbClr val="000000"/>
                </a:solidFill>
                <a:latin typeface="Consolas" panose="020B0609020204030204" pitchFamily="49" charset="0"/>
              </a:rPr>
              <a:t>    Run();</a:t>
            </a:r>
            <a:endParaRPr lang="en" dirty="0">
              <a:solidFill>
                <a:srgbClr val="000000"/>
              </a:solidFill>
              <a:latin typeface="Consolas" panose="020B0609020204030204" pitchFamily="49" charset="0"/>
            </a:endParaRPr>
          </a:p>
          <a:p>
            <a:pPr marL="914400" lvl="2" indent="0">
              <a:buNone/>
            </a:pPr>
            <a:r>
              <a:rPr lang="en" dirty="0">
                <a:solidFill>
                  <a:srgbClr val="000000"/>
                </a:solidFill>
                <a:latin typeface="Consolas" panose="020B0609020204030204" pitchFamily="49" charset="0"/>
              </a:rPr>
              <a:t>  }</a:t>
            </a:r>
          </a:p>
          <a:p>
            <a:pPr marL="914400" lvl="2" indent="0">
              <a:buNone/>
            </a:pPr>
            <a:r>
              <a:rPr lang="en-US" dirty="0">
                <a:solidFill>
                  <a:srgbClr val="0000FF"/>
                </a:solidFill>
                <a:latin typeface="Consolas" panose="020B0609020204030204" pitchFamily="49" charset="0"/>
              </a:rPr>
              <a:t>  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Run</a:t>
            </a:r>
            <a:r>
              <a:rPr lang="en" dirty="0">
                <a:solidFill>
                  <a:srgbClr val="000000"/>
                </a:solidFill>
                <a:latin typeface="Consolas" panose="020B0609020204030204" pitchFamily="49" charset="0"/>
              </a:rPr>
              <a:t>() {</a:t>
            </a:r>
          </a:p>
          <a:p>
            <a:pPr marL="914400" lvl="2" indent="0">
              <a:buNone/>
            </a:pPr>
            <a:r>
              <a:rPr lang="nn-NO" dirty="0">
                <a:solidFill>
                  <a:srgbClr val="0000FF"/>
                </a:solidFill>
                <a:latin typeface="Consolas" panose="020B0609020204030204" pitchFamily="49" charset="0"/>
              </a:rPr>
              <a:t>    for</a:t>
            </a:r>
            <a:r>
              <a:rPr lang="nn-NO" dirty="0">
                <a:solidFill>
                  <a:srgbClr val="000000"/>
                </a:solidFill>
                <a:latin typeface="Consolas" panose="020B0609020204030204" pitchFamily="49" charset="0"/>
              </a:rPr>
              <a:t>(</a:t>
            </a:r>
            <a:r>
              <a:rPr lang="nn-NO" dirty="0">
                <a:solidFill>
                  <a:srgbClr val="0000FF"/>
                </a:solidFill>
                <a:latin typeface="Consolas" panose="020B0609020204030204" pitchFamily="49" charset="0"/>
              </a:rPr>
              <a:t>int</a:t>
            </a:r>
            <a:r>
              <a:rPr lang="nn-NO" dirty="0">
                <a:solidFill>
                  <a:srgbClr val="000000"/>
                </a:solidFill>
                <a:latin typeface="Consolas" panose="020B0609020204030204" pitchFamily="49" charset="0"/>
              </a:rPr>
              <a:t> i = 0;i &lt; loop;i++) { </a:t>
            </a:r>
            <a:r>
              <a:rPr lang="en-US" dirty="0">
                <a:solidFill>
                  <a:srgbClr val="000000"/>
                </a:solidFill>
                <a:latin typeface="Consolas" panose="020B0609020204030204" pitchFamily="49" charset="0"/>
              </a:rPr>
              <a:t>str+=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a:t>
            </a:r>
            <a:r>
              <a:rPr lang="en-US" dirty="0">
                <a:solidFill>
                  <a:srgbClr val="000000"/>
                </a:solidFill>
                <a:latin typeface="Consolas" panose="020B0609020204030204" pitchFamily="49" charset="0"/>
              </a:rPr>
              <a:t>; }</a:t>
            </a:r>
          </a:p>
          <a:p>
            <a:pPr marL="914400" lvl="2" indent="0">
              <a:buNone/>
            </a:pPr>
            <a:r>
              <a:rPr lang="en" dirty="0">
                <a:solidFill>
                  <a:srgbClr val="000000"/>
                </a:solidFill>
                <a:latin typeface="Consolas" panose="020B0609020204030204" pitchFamily="49" charset="0"/>
              </a:rPr>
              <a:t>  }</a:t>
            </a:r>
          </a:p>
          <a:p>
            <a:pPr marL="914400" lvl="2" indent="0">
              <a:buNone/>
            </a:pPr>
            <a:r>
              <a:rPr lang="en-US" dirty="0">
                <a:solidFill>
                  <a:srgbClr val="000000"/>
                </a:solidFill>
                <a:latin typeface="Consolas" panose="020B0609020204030204" pitchFamily="49" charset="0"/>
              </a:rPr>
              <a:t>}</a:t>
            </a:r>
            <a:endParaRPr lang="en" sz="3200" dirty="0">
              <a:solidFill>
                <a:prstClr val="black"/>
              </a:solidFill>
              <a:latin typeface="Calibri" panose="020F0502020204030204" pitchFamily="34" charset="0"/>
            </a:endParaRPr>
          </a:p>
          <a:p>
            <a:endParaRPr lang="nl-BE" dirty="0"/>
          </a:p>
        </p:txBody>
      </p:sp>
    </p:spTree>
    <p:extLst>
      <p:ext uri="{BB962C8B-B14F-4D97-AF65-F5344CB8AC3E}">
        <p14:creationId xmlns:p14="http://schemas.microsoft.com/office/powerpoint/2010/main" val="9531730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3559</Words>
  <Application>Microsoft Office PowerPoint</Application>
  <PresentationFormat>Widescreen</PresentationFormat>
  <Paragraphs>316</Paragraphs>
  <Slides>37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Calibri Light</vt:lpstr>
      <vt:lpstr>Consolas</vt:lpstr>
      <vt:lpstr>Office Theme</vt:lpstr>
      <vt:lpstr> Programmeren in C# </vt:lpstr>
      <vt:lpstr>PowerPoint Presentation</vt:lpstr>
      <vt:lpstr>Asynchrone functies</vt:lpstr>
      <vt:lpstr>Asynchrone functies</vt:lpstr>
      <vt:lpstr>Asynchrone scenario’s</vt:lpstr>
      <vt:lpstr>PowerPoint Presentation</vt:lpstr>
      <vt:lpstr>Werken met threads</vt:lpstr>
      <vt:lpstr>Werken met threads</vt:lpstr>
      <vt:lpstr>Werken met threads</vt:lpstr>
      <vt:lpstr>Werken met threads</vt:lpstr>
      <vt:lpstr>Werken met threads</vt:lpstr>
      <vt:lpstr>Werken met threads</vt:lpstr>
      <vt:lpstr>Fout handeling </vt:lpstr>
      <vt:lpstr>Threads in een grafische omgeving</vt:lpstr>
      <vt:lpstr>Threads in een grafische omgeving</vt:lpstr>
      <vt:lpstr>PowerPoint Presentation</vt:lpstr>
      <vt:lpstr>Thread pool</vt:lpstr>
      <vt:lpstr>Thread Pool</vt:lpstr>
      <vt:lpstr>Thread Pool</vt:lpstr>
      <vt:lpstr>PowerPoint Presentation</vt:lpstr>
      <vt:lpstr>Tasks</vt:lpstr>
      <vt:lpstr>Werken met Tasks</vt:lpstr>
      <vt:lpstr>Werken met Tasks</vt:lpstr>
      <vt:lpstr>Werken met Tasks</vt:lpstr>
      <vt:lpstr>Continuations</vt:lpstr>
      <vt:lpstr>PowerPoint Presentation</vt:lpstr>
      <vt:lpstr>Awaiting</vt:lpstr>
      <vt:lpstr>Await in UI omgeving</vt:lpstr>
      <vt:lpstr>PowerPoint Presentation</vt:lpstr>
      <vt:lpstr>Timers</vt:lpstr>
      <vt:lpstr>Timers</vt:lpstr>
      <vt:lpstr>Timers</vt:lpstr>
      <vt:lpstr>Labo: Threads</vt:lpstr>
      <vt:lpstr>Labo: ThreadPool</vt:lpstr>
      <vt:lpstr>Labo: Tasks</vt:lpstr>
      <vt:lpstr>Labo: Async / Await</vt:lpstr>
      <vt:lpstr>Labo 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Programmeren in C# </dc:title>
  <dc:creator>Filip Geens</dc:creator>
  <cp:lastModifiedBy>Filip Geens</cp:lastModifiedBy>
  <cp:revision>2</cp:revision>
  <dcterms:created xsi:type="dcterms:W3CDTF">2021-01-17T15:04:01Z</dcterms:created>
  <dcterms:modified xsi:type="dcterms:W3CDTF">2024-10-14T10:31:22Z</dcterms:modified>
</cp:coreProperties>
</file>